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4"/>
  </p:notesMasterIdLst>
  <p:handoutMasterIdLst>
    <p:handoutMasterId r:id="rId55"/>
  </p:handoutMasterIdLst>
  <p:sldIdLst>
    <p:sldId id="331" r:id="rId3"/>
    <p:sldId id="332" r:id="rId4"/>
    <p:sldId id="333" r:id="rId5"/>
    <p:sldId id="334" r:id="rId6"/>
    <p:sldId id="335" r:id="rId7"/>
    <p:sldId id="362" r:id="rId8"/>
    <p:sldId id="336" r:id="rId9"/>
    <p:sldId id="361" r:id="rId10"/>
    <p:sldId id="337" r:id="rId11"/>
    <p:sldId id="338" r:id="rId12"/>
    <p:sldId id="339" r:id="rId13"/>
    <p:sldId id="340" r:id="rId14"/>
    <p:sldId id="363" r:id="rId15"/>
    <p:sldId id="342" r:id="rId16"/>
    <p:sldId id="343" r:id="rId17"/>
    <p:sldId id="344" r:id="rId18"/>
    <p:sldId id="345" r:id="rId19"/>
    <p:sldId id="346" r:id="rId20"/>
    <p:sldId id="347" r:id="rId21"/>
    <p:sldId id="348" r:id="rId22"/>
    <p:sldId id="364" r:id="rId23"/>
    <p:sldId id="351" r:id="rId24"/>
    <p:sldId id="352" r:id="rId25"/>
    <p:sldId id="353" r:id="rId26"/>
    <p:sldId id="354" r:id="rId27"/>
    <p:sldId id="355" r:id="rId28"/>
    <p:sldId id="356" r:id="rId29"/>
    <p:sldId id="366" r:id="rId30"/>
    <p:sldId id="358" r:id="rId31"/>
    <p:sldId id="365" r:id="rId32"/>
    <p:sldId id="360" r:id="rId33"/>
    <p:sldId id="368" r:id="rId34"/>
    <p:sldId id="393" r:id="rId35"/>
    <p:sldId id="369" r:id="rId36"/>
    <p:sldId id="370" r:id="rId37"/>
    <p:sldId id="371" r:id="rId38"/>
    <p:sldId id="373" r:id="rId39"/>
    <p:sldId id="391" r:id="rId40"/>
    <p:sldId id="392" r:id="rId41"/>
    <p:sldId id="376" r:id="rId42"/>
    <p:sldId id="377" r:id="rId43"/>
    <p:sldId id="378" r:id="rId44"/>
    <p:sldId id="381" r:id="rId45"/>
    <p:sldId id="382" r:id="rId46"/>
    <p:sldId id="389" r:id="rId47"/>
    <p:sldId id="383" r:id="rId48"/>
    <p:sldId id="384" r:id="rId49"/>
    <p:sldId id="385" r:id="rId50"/>
    <p:sldId id="386" r:id="rId51"/>
    <p:sldId id="387" r:id="rId52"/>
    <p:sldId id="388" r:id="rId5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3/6/2014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3/6/2014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8DE1B-C13A-4DCD-A258-1F3884036A60}" type="slidenum">
              <a:rPr lang="en-US" smtClean="0"/>
              <a:t>6</a:t>
            </a:fld>
            <a:endParaRPr lang="en-US"/>
          </a:p>
        </p:txBody>
      </p:sp>
    </p:spTree>
    <p:extLst>
      <p:ext uri="{BB962C8B-B14F-4D97-AF65-F5344CB8AC3E}">
        <p14:creationId xmlns:p14="http://schemas.microsoft.com/office/powerpoint/2010/main" val="32805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3/6/2014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3/6/2014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3/6/2014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3/6/2014</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solidFill>
                  <a:schemeClr val="tx2"/>
                </a:solidFill>
              </a:rPr>
              <a:t>In </a:t>
            </a:r>
            <a:r>
              <a:rPr lang="en-US" sz="2000" dirty="0">
                <a:solidFill>
                  <a:schemeClr val="tx2"/>
                </a:solidFill>
              </a:rPr>
              <a:t>this unit, you will explore different types of waves and how they travel. You will learn how waves relate to energy and light. You will also explore the </a:t>
            </a:r>
            <a:r>
              <a:rPr lang="en-US" sz="2000" dirty="0" smtClean="0">
                <a:solidFill>
                  <a:schemeClr val="tx2"/>
                </a:solidFill>
              </a:rPr>
              <a:t>properties of </a:t>
            </a:r>
            <a:r>
              <a:rPr lang="en-US" sz="2000" dirty="0">
                <a:solidFill>
                  <a:schemeClr val="tx2"/>
                </a:solidFill>
              </a:rPr>
              <a:t>light and how we perceive </a:t>
            </a:r>
            <a:r>
              <a:rPr lang="en-US" sz="2000" dirty="0" smtClean="0">
                <a:solidFill>
                  <a:schemeClr val="tx2"/>
                </a:solidFill>
              </a:rPr>
              <a:t>light</a:t>
            </a:r>
            <a:endParaRPr lang="en-US" dirty="0">
              <a:solidFill>
                <a:schemeClr val="tx2"/>
              </a:solidFill>
            </a:endParaRPr>
          </a:p>
        </p:txBody>
      </p:sp>
      <p:sp>
        <p:nvSpPr>
          <p:cNvPr id="3" name="Text Placeholder 2"/>
          <p:cNvSpPr>
            <a:spLocks noGrp="1"/>
          </p:cNvSpPr>
          <p:nvPr>
            <p:ph type="body" idx="1"/>
          </p:nvPr>
        </p:nvSpPr>
        <p:spPr>
          <a:xfrm>
            <a:off x="812589" y="1524001"/>
            <a:ext cx="7008574" cy="1752600"/>
          </a:xfrm>
        </p:spPr>
        <p:txBody>
          <a:bodyPr>
            <a:normAutofit/>
          </a:bodyPr>
          <a:lstStyle/>
          <a:p>
            <a:pPr algn="ctr"/>
            <a:r>
              <a:rPr lang="en-US" sz="4800" dirty="0" smtClean="0">
                <a:solidFill>
                  <a:schemeClr val="tx2"/>
                </a:solidFill>
              </a:rPr>
              <a:t>Unit 7: </a:t>
            </a:r>
            <a:r>
              <a:rPr lang="en-US" sz="4800" b="1" dirty="0" smtClean="0">
                <a:solidFill>
                  <a:schemeClr val="tx2"/>
                </a:solidFill>
              </a:rPr>
              <a:t>Waves, Sound, and Light</a:t>
            </a:r>
            <a:endParaRPr lang="en-US" sz="4800" dirty="0">
              <a:solidFill>
                <a:schemeClr val="tx2"/>
              </a:solidFill>
            </a:endParaRPr>
          </a:p>
        </p:txBody>
      </p:sp>
    </p:spTree>
    <p:extLst>
      <p:ext uri="{BB962C8B-B14F-4D97-AF65-F5344CB8AC3E}">
        <p14:creationId xmlns:p14="http://schemas.microsoft.com/office/powerpoint/2010/main" val="193833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
            </a:r>
            <a:br>
              <a:rPr lang="en-US" dirty="0"/>
            </a:br>
            <a:r>
              <a:rPr lang="en-US" b="1" dirty="0">
                <a:solidFill>
                  <a:schemeClr val="tx2"/>
                </a:solidFill>
              </a:rPr>
              <a:t>Properties of Waves—Amplitude</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u="sng" dirty="0">
                <a:solidFill>
                  <a:schemeClr val="tx2"/>
                </a:solidFill>
              </a:rPr>
              <a:t>Amplitude</a:t>
            </a:r>
            <a:r>
              <a:rPr lang="en-US" dirty="0">
                <a:solidFill>
                  <a:schemeClr val="tx2"/>
                </a:solidFill>
              </a:rPr>
              <a:t> is the height of a wave. </a:t>
            </a:r>
            <a:endParaRPr lang="en-US" dirty="0" smtClean="0">
              <a:solidFill>
                <a:schemeClr val="tx2"/>
              </a:solidFill>
            </a:endParaRPr>
          </a:p>
          <a:p>
            <a:r>
              <a:rPr lang="en-US" dirty="0" smtClean="0">
                <a:solidFill>
                  <a:schemeClr val="tx2"/>
                </a:solidFill>
              </a:rPr>
              <a:t>Scientifically</a:t>
            </a:r>
            <a:r>
              <a:rPr lang="en-US" dirty="0">
                <a:solidFill>
                  <a:schemeClr val="tx2"/>
                </a:solidFill>
              </a:rPr>
              <a:t>, it is the measure of how far the back-and-forth motion of the wave occurs at each location. </a:t>
            </a:r>
            <a:endParaRPr lang="en-US" dirty="0" smtClean="0">
              <a:solidFill>
                <a:schemeClr val="tx2"/>
              </a:solidFill>
            </a:endParaRPr>
          </a:p>
          <a:p>
            <a:r>
              <a:rPr lang="en-US" dirty="0" smtClean="0">
                <a:solidFill>
                  <a:schemeClr val="tx2"/>
                </a:solidFill>
              </a:rPr>
              <a:t>The </a:t>
            </a:r>
            <a:r>
              <a:rPr lang="en-US" u="sng" dirty="0" smtClean="0">
                <a:solidFill>
                  <a:schemeClr val="tx2"/>
                </a:solidFill>
              </a:rPr>
              <a:t>amplitude</a:t>
            </a:r>
            <a:r>
              <a:rPr lang="en-US" dirty="0" smtClean="0">
                <a:solidFill>
                  <a:schemeClr val="tx2"/>
                </a:solidFill>
              </a:rPr>
              <a:t> of </a:t>
            </a:r>
            <a:r>
              <a:rPr lang="en-US" dirty="0">
                <a:solidFill>
                  <a:schemeClr val="tx2"/>
                </a:solidFill>
              </a:rPr>
              <a:t>the transverse wave is the height of the wave from this flat line. </a:t>
            </a:r>
            <a:endParaRPr lang="en-US" dirty="0" smtClean="0">
              <a:solidFill>
                <a:schemeClr val="tx2"/>
              </a:solidFill>
            </a:endParaRPr>
          </a:p>
          <a:p>
            <a:r>
              <a:rPr lang="en-US" dirty="0" smtClean="0">
                <a:solidFill>
                  <a:schemeClr val="tx2"/>
                </a:solidFill>
              </a:rPr>
              <a:t>The </a:t>
            </a:r>
            <a:r>
              <a:rPr lang="en-US" dirty="0">
                <a:solidFill>
                  <a:schemeClr val="tx2"/>
                </a:solidFill>
              </a:rPr>
              <a:t>highest part of a wave is called the </a:t>
            </a:r>
            <a:r>
              <a:rPr lang="en-US" u="sng" dirty="0">
                <a:solidFill>
                  <a:schemeClr val="tx2"/>
                </a:solidFill>
              </a:rPr>
              <a:t>crest</a:t>
            </a:r>
            <a:r>
              <a:rPr lang="en-US" dirty="0">
                <a:solidFill>
                  <a:schemeClr val="tx2"/>
                </a:solidFill>
              </a:rPr>
              <a:t>, and the lowest part of the wave is called the </a:t>
            </a:r>
            <a:r>
              <a:rPr lang="en-US" u="sng" dirty="0">
                <a:solidFill>
                  <a:schemeClr val="tx2"/>
                </a:solidFill>
              </a:rPr>
              <a:t>trough.</a:t>
            </a:r>
          </a:p>
          <a:p>
            <a:r>
              <a:rPr lang="en-US" dirty="0">
                <a:solidFill>
                  <a:schemeClr val="tx2"/>
                </a:solidFill>
              </a:rPr>
              <a:t>The amplitude of a wave is related to the energy it carries. </a:t>
            </a:r>
            <a:endParaRPr lang="en-US" dirty="0" smtClean="0">
              <a:solidFill>
                <a:schemeClr val="tx2"/>
              </a:solidFill>
            </a:endParaRPr>
          </a:p>
          <a:p>
            <a:r>
              <a:rPr lang="en-US" dirty="0" smtClean="0">
                <a:solidFill>
                  <a:schemeClr val="tx2"/>
                </a:solidFill>
              </a:rPr>
              <a:t>The </a:t>
            </a:r>
            <a:r>
              <a:rPr lang="en-US" dirty="0">
                <a:solidFill>
                  <a:schemeClr val="tx2"/>
                </a:solidFill>
              </a:rPr>
              <a:t>higher the amplitude, the more energy the wave carries. </a:t>
            </a:r>
            <a:endParaRPr lang="en-US" dirty="0" smtClean="0">
              <a:solidFill>
                <a:schemeClr val="tx2"/>
              </a:solidFill>
            </a:endParaRPr>
          </a:p>
          <a:p>
            <a:r>
              <a:rPr lang="en-US" dirty="0" smtClean="0">
                <a:solidFill>
                  <a:schemeClr val="tx2"/>
                </a:solidFill>
              </a:rPr>
              <a:t>Loud </a:t>
            </a:r>
            <a:r>
              <a:rPr lang="en-US" dirty="0">
                <a:solidFill>
                  <a:schemeClr val="tx2"/>
                </a:solidFill>
              </a:rPr>
              <a:t>sound waves have greater amplitude and carry more energy than soft ones. </a:t>
            </a:r>
          </a:p>
        </p:txBody>
      </p:sp>
    </p:spTree>
    <p:extLst>
      <p:ext uri="{BB962C8B-B14F-4D97-AF65-F5344CB8AC3E}">
        <p14:creationId xmlns:p14="http://schemas.microsoft.com/office/powerpoint/2010/main" val="16605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Properties of Waves— Wavelength</a:t>
            </a:r>
            <a:endParaRPr lang="en-US" dirty="0">
              <a:solidFill>
                <a:schemeClr val="tx2"/>
              </a:solidFill>
            </a:endParaRPr>
          </a:p>
        </p:txBody>
      </p:sp>
      <p:sp>
        <p:nvSpPr>
          <p:cNvPr id="3" name="Content Placeholder 2"/>
          <p:cNvSpPr>
            <a:spLocks noGrp="1"/>
          </p:cNvSpPr>
          <p:nvPr>
            <p:ph idx="1"/>
          </p:nvPr>
        </p:nvSpPr>
        <p:spPr/>
        <p:txBody>
          <a:bodyPr/>
          <a:lstStyle/>
          <a:p>
            <a:r>
              <a:rPr lang="en-US" dirty="0">
                <a:solidFill>
                  <a:schemeClr val="tx2"/>
                </a:solidFill>
              </a:rPr>
              <a:t>Another property of a wave is its </a:t>
            </a:r>
            <a:r>
              <a:rPr lang="en-US" u="sng" dirty="0">
                <a:solidFill>
                  <a:schemeClr val="tx2"/>
                </a:solidFill>
              </a:rPr>
              <a:t>wavelength</a:t>
            </a:r>
            <a:r>
              <a:rPr lang="en-US" dirty="0">
                <a:solidFill>
                  <a:schemeClr val="tx2"/>
                </a:solidFill>
              </a:rPr>
              <a:t>. </a:t>
            </a:r>
            <a:endParaRPr lang="en-US" dirty="0" smtClean="0">
              <a:solidFill>
                <a:schemeClr val="tx2"/>
              </a:solidFill>
            </a:endParaRPr>
          </a:p>
          <a:p>
            <a:r>
              <a:rPr lang="en-US" u="sng" dirty="0" smtClean="0">
                <a:solidFill>
                  <a:schemeClr val="tx2"/>
                </a:solidFill>
              </a:rPr>
              <a:t>Wavelength</a:t>
            </a:r>
            <a:r>
              <a:rPr lang="en-US" dirty="0">
                <a:solidFill>
                  <a:schemeClr val="tx2"/>
                </a:solidFill>
              </a:rPr>
              <a:t> is exactly what it sounds like–the distance between two consecutive crests or troughs. </a:t>
            </a:r>
            <a:endParaRPr lang="en-US" dirty="0" smtClean="0">
              <a:solidFill>
                <a:schemeClr val="tx2"/>
              </a:solidFill>
            </a:endParaRPr>
          </a:p>
          <a:p>
            <a:r>
              <a:rPr lang="en-US" dirty="0" smtClean="0">
                <a:solidFill>
                  <a:schemeClr val="tx2"/>
                </a:solidFill>
              </a:rPr>
              <a:t>Actually</a:t>
            </a:r>
            <a:r>
              <a:rPr lang="en-US" dirty="0">
                <a:solidFill>
                  <a:schemeClr val="tx2"/>
                </a:solidFill>
              </a:rPr>
              <a:t>, the </a:t>
            </a:r>
            <a:r>
              <a:rPr lang="en-US" u="sng" dirty="0">
                <a:solidFill>
                  <a:schemeClr val="tx2"/>
                </a:solidFill>
              </a:rPr>
              <a:t>wavelength</a:t>
            </a:r>
            <a:r>
              <a:rPr lang="en-US" dirty="0">
                <a:solidFill>
                  <a:schemeClr val="tx2"/>
                </a:solidFill>
              </a:rPr>
              <a:t> can be measured from a point on a wave to the next similar point, or the total length of one complete </a:t>
            </a:r>
            <a:r>
              <a:rPr lang="en-US" u="sng" dirty="0">
                <a:solidFill>
                  <a:schemeClr val="tx2"/>
                </a:solidFill>
              </a:rPr>
              <a:t>wave</a:t>
            </a:r>
            <a:r>
              <a:rPr lang="en-US" dirty="0">
                <a:solidFill>
                  <a:schemeClr val="tx2"/>
                </a:solidFill>
              </a:rPr>
              <a:t>.</a:t>
            </a:r>
          </a:p>
          <a:p>
            <a:r>
              <a:rPr lang="en-US" dirty="0">
                <a:solidFill>
                  <a:schemeClr val="tx2"/>
                </a:solidFill>
              </a:rPr>
              <a:t>A </a:t>
            </a:r>
            <a:r>
              <a:rPr lang="en-US" u="sng" dirty="0">
                <a:solidFill>
                  <a:schemeClr val="tx2"/>
                </a:solidFill>
              </a:rPr>
              <a:t>wavelength</a:t>
            </a:r>
            <a:r>
              <a:rPr lang="en-US" dirty="0">
                <a:solidFill>
                  <a:schemeClr val="tx2"/>
                </a:solidFill>
              </a:rPr>
              <a:t>’s size also relates to the wave’s </a:t>
            </a:r>
            <a:r>
              <a:rPr lang="en-US" u="sng" dirty="0">
                <a:solidFill>
                  <a:schemeClr val="tx2"/>
                </a:solidFill>
              </a:rPr>
              <a:t>frequency</a:t>
            </a:r>
            <a:r>
              <a:rPr lang="en-US" dirty="0">
                <a:solidFill>
                  <a:schemeClr val="tx2"/>
                </a:solidFill>
              </a:rPr>
              <a:t>.</a:t>
            </a:r>
          </a:p>
          <a:p>
            <a:endParaRPr lang="en-US" dirty="0"/>
          </a:p>
        </p:txBody>
      </p:sp>
    </p:spTree>
    <p:extLst>
      <p:ext uri="{BB962C8B-B14F-4D97-AF65-F5344CB8AC3E}">
        <p14:creationId xmlns:p14="http://schemas.microsoft.com/office/powerpoint/2010/main" val="116419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828800"/>
          </a:xfrm>
        </p:spPr>
        <p:txBody>
          <a:bodyPr>
            <a:normAutofit fontScale="90000"/>
          </a:bodyPr>
          <a:lstStyle/>
          <a:p>
            <a:pPr algn="ctr"/>
            <a:r>
              <a:rPr lang="en-US" dirty="0"/>
              <a:t/>
            </a:r>
            <a:br>
              <a:rPr lang="en-US" dirty="0"/>
            </a:br>
            <a:r>
              <a:rPr lang="en-US" dirty="0"/>
              <a:t/>
            </a:r>
            <a:br>
              <a:rPr lang="en-US" dirty="0"/>
            </a:br>
            <a:r>
              <a:rPr lang="en-US" b="1" dirty="0">
                <a:solidFill>
                  <a:schemeClr val="tx2"/>
                </a:solidFill>
              </a:rPr>
              <a:t>Properties of Waves—Period and Frequency</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rPr>
              <a:t>The</a:t>
            </a:r>
            <a:r>
              <a:rPr lang="en-US" dirty="0">
                <a:solidFill>
                  <a:schemeClr val="tx2"/>
                </a:solidFill>
              </a:rPr>
              <a:t> </a:t>
            </a:r>
            <a:r>
              <a:rPr lang="en-US" u="sng" dirty="0">
                <a:solidFill>
                  <a:schemeClr val="tx2"/>
                </a:solidFill>
              </a:rPr>
              <a:t>period</a:t>
            </a:r>
            <a:r>
              <a:rPr lang="en-US" dirty="0">
                <a:solidFill>
                  <a:schemeClr val="tx2"/>
                </a:solidFill>
              </a:rPr>
              <a:t> of a wave is the amount of time between one wave and the next (a </a:t>
            </a:r>
            <a:r>
              <a:rPr lang="en-US" u="sng" dirty="0">
                <a:solidFill>
                  <a:schemeClr val="tx2"/>
                </a:solidFill>
              </a:rPr>
              <a:t>wavelength</a:t>
            </a:r>
            <a:r>
              <a:rPr lang="en-US" dirty="0">
                <a:solidFill>
                  <a:schemeClr val="tx2"/>
                </a:solidFill>
              </a:rPr>
              <a:t>) as it passes a specific location. </a:t>
            </a:r>
            <a:endParaRPr lang="en-US" dirty="0" smtClean="0">
              <a:solidFill>
                <a:schemeClr val="tx2"/>
              </a:solidFill>
            </a:endParaRPr>
          </a:p>
          <a:p>
            <a:r>
              <a:rPr lang="en-US" dirty="0" smtClean="0">
                <a:solidFill>
                  <a:schemeClr val="tx2"/>
                </a:solidFill>
              </a:rPr>
              <a:t>The </a:t>
            </a:r>
            <a:r>
              <a:rPr lang="en-US" u="sng" dirty="0">
                <a:solidFill>
                  <a:schemeClr val="tx2"/>
                </a:solidFill>
              </a:rPr>
              <a:t>period</a:t>
            </a:r>
            <a:r>
              <a:rPr lang="en-US" dirty="0">
                <a:solidFill>
                  <a:schemeClr val="tx2"/>
                </a:solidFill>
              </a:rPr>
              <a:t> of a wave is related to the </a:t>
            </a:r>
            <a:r>
              <a:rPr lang="en-US" u="sng" dirty="0">
                <a:solidFill>
                  <a:schemeClr val="tx2"/>
                </a:solidFill>
              </a:rPr>
              <a:t>frequency</a:t>
            </a:r>
            <a:r>
              <a:rPr lang="en-US" dirty="0">
                <a:solidFill>
                  <a:schemeClr val="tx2"/>
                </a:solidFill>
              </a:rPr>
              <a:t> of a wave. </a:t>
            </a:r>
            <a:endParaRPr lang="en-US" dirty="0" smtClean="0">
              <a:solidFill>
                <a:schemeClr val="tx2"/>
              </a:solidFill>
            </a:endParaRPr>
          </a:p>
          <a:p>
            <a:r>
              <a:rPr lang="en-US" dirty="0" smtClean="0">
                <a:solidFill>
                  <a:schemeClr val="tx2"/>
                </a:solidFill>
              </a:rPr>
              <a:t>The </a:t>
            </a:r>
            <a:r>
              <a:rPr lang="en-US" u="sng" dirty="0">
                <a:solidFill>
                  <a:schemeClr val="tx2"/>
                </a:solidFill>
              </a:rPr>
              <a:t>frequency</a:t>
            </a:r>
            <a:r>
              <a:rPr lang="en-US" dirty="0">
                <a:solidFill>
                  <a:schemeClr val="tx2"/>
                </a:solidFill>
              </a:rPr>
              <a:t> is a measure of how many wavelengths pass a given point per second.</a:t>
            </a:r>
          </a:p>
          <a:p>
            <a:r>
              <a:rPr lang="en-US" dirty="0">
                <a:solidFill>
                  <a:schemeClr val="tx2"/>
                </a:solidFill>
              </a:rPr>
              <a:t>Frequency is expressed as cycles per second, or hertz (Hz). </a:t>
            </a:r>
            <a:endParaRPr lang="en-US" dirty="0" smtClean="0">
              <a:solidFill>
                <a:schemeClr val="tx2"/>
              </a:solidFill>
            </a:endParaRPr>
          </a:p>
        </p:txBody>
      </p:sp>
    </p:spTree>
    <p:extLst>
      <p:ext uri="{BB962C8B-B14F-4D97-AF65-F5344CB8AC3E}">
        <p14:creationId xmlns:p14="http://schemas.microsoft.com/office/powerpoint/2010/main" val="125666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2" y="488193"/>
            <a:ext cx="5676900" cy="587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6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066801"/>
            <a:ext cx="7008574" cy="2666999"/>
          </a:xfrm>
        </p:spPr>
        <p:txBody>
          <a:bodyPr/>
          <a:lstStyle/>
          <a:p>
            <a:pPr algn="ctr"/>
            <a:r>
              <a:rPr lang="en-US" dirty="0">
                <a:solidFill>
                  <a:schemeClr val="tx2"/>
                </a:solidFill>
              </a:rPr>
              <a:t>Lesson 2: </a:t>
            </a:r>
            <a:r>
              <a:rPr lang="en-US" dirty="0" smtClean="0">
                <a:solidFill>
                  <a:schemeClr val="tx2"/>
                </a:solidFill>
              </a:rPr>
              <a:t/>
            </a:r>
            <a:br>
              <a:rPr lang="en-US" dirty="0" smtClean="0">
                <a:solidFill>
                  <a:schemeClr val="tx2"/>
                </a:solidFill>
              </a:rPr>
            </a:br>
            <a:r>
              <a:rPr lang="en-US" b="1" dirty="0" smtClean="0">
                <a:solidFill>
                  <a:schemeClr val="tx2"/>
                </a:solidFill>
              </a:rPr>
              <a:t>Electromagnetic </a:t>
            </a:r>
            <a:r>
              <a:rPr lang="en-US" b="1" dirty="0">
                <a:solidFill>
                  <a:schemeClr val="tx2"/>
                </a:solidFill>
              </a:rPr>
              <a:t>Waves</a:t>
            </a:r>
            <a:endParaRPr lang="en-US" dirty="0">
              <a:solidFill>
                <a:schemeClr val="tx2"/>
              </a:solidFill>
            </a:endParaRPr>
          </a:p>
        </p:txBody>
      </p:sp>
      <p:sp>
        <p:nvSpPr>
          <p:cNvPr id="3" name="Subtitle 2"/>
          <p:cNvSpPr>
            <a:spLocks noGrp="1"/>
          </p:cNvSpPr>
          <p:nvPr>
            <p:ph type="subTitle" idx="1"/>
          </p:nvPr>
        </p:nvSpPr>
        <p:spPr/>
        <p:txBody>
          <a:bodyPr>
            <a:normAutofit fontScale="85000" lnSpcReduction="10000"/>
          </a:bodyPr>
          <a:lstStyle/>
          <a:p>
            <a:pPr algn="ctr"/>
            <a:r>
              <a:rPr lang="en-US" dirty="0"/>
              <a:t> </a:t>
            </a:r>
            <a:r>
              <a:rPr lang="en-US" dirty="0">
                <a:solidFill>
                  <a:schemeClr val="tx2"/>
                </a:solidFill>
              </a:rPr>
              <a:t>In this lesson, you will explore electromagnetic energy and some of its properties and applications in everyday life.</a:t>
            </a:r>
          </a:p>
        </p:txBody>
      </p:sp>
    </p:spTree>
    <p:extLst>
      <p:ext uri="{BB962C8B-B14F-4D97-AF65-F5344CB8AC3E}">
        <p14:creationId xmlns:p14="http://schemas.microsoft.com/office/powerpoint/2010/main" val="9482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What Are Electromagnetic Waves</a:t>
            </a:r>
            <a:r>
              <a:rPr lang="en-US" b="1" dirty="0"/>
              <a:t>?</a:t>
            </a:r>
            <a:endParaRPr lang="en-US" dirty="0"/>
          </a:p>
        </p:txBody>
      </p:sp>
      <p:sp>
        <p:nvSpPr>
          <p:cNvPr id="3" name="Content Placeholder 2"/>
          <p:cNvSpPr>
            <a:spLocks noGrp="1"/>
          </p:cNvSpPr>
          <p:nvPr>
            <p:ph idx="1"/>
          </p:nvPr>
        </p:nvSpPr>
        <p:spPr/>
        <p:txBody>
          <a:bodyPr/>
          <a:lstStyle/>
          <a:p>
            <a:r>
              <a:rPr lang="en-US" dirty="0" smtClean="0">
                <a:solidFill>
                  <a:schemeClr val="tx2"/>
                </a:solidFill>
              </a:rPr>
              <a:t>a </a:t>
            </a:r>
            <a:r>
              <a:rPr lang="en-US" dirty="0">
                <a:solidFill>
                  <a:schemeClr val="tx2"/>
                </a:solidFill>
              </a:rPr>
              <a:t>beam of light or a </a:t>
            </a:r>
            <a:r>
              <a:rPr lang="en-US" dirty="0" smtClean="0">
                <a:solidFill>
                  <a:schemeClr val="tx2"/>
                </a:solidFill>
              </a:rPr>
              <a:t>rainbow</a:t>
            </a:r>
          </a:p>
          <a:p>
            <a:r>
              <a:rPr lang="en-US" dirty="0" smtClean="0">
                <a:solidFill>
                  <a:schemeClr val="tx2"/>
                </a:solidFill>
              </a:rPr>
              <a:t>the </a:t>
            </a:r>
            <a:r>
              <a:rPr lang="en-US" dirty="0">
                <a:solidFill>
                  <a:schemeClr val="tx2"/>
                </a:solidFill>
              </a:rPr>
              <a:t>warmth of the sun on your </a:t>
            </a:r>
            <a:r>
              <a:rPr lang="en-US" dirty="0" smtClean="0">
                <a:solidFill>
                  <a:schemeClr val="tx2"/>
                </a:solidFill>
              </a:rPr>
              <a:t>skin</a:t>
            </a:r>
          </a:p>
          <a:p>
            <a:r>
              <a:rPr lang="en-US" dirty="0" smtClean="0">
                <a:solidFill>
                  <a:schemeClr val="tx2"/>
                </a:solidFill>
              </a:rPr>
              <a:t>how </a:t>
            </a:r>
            <a:r>
              <a:rPr lang="en-US" dirty="0">
                <a:solidFill>
                  <a:schemeClr val="tx2"/>
                </a:solidFill>
              </a:rPr>
              <a:t>a radio transmits </a:t>
            </a:r>
            <a:r>
              <a:rPr lang="en-US" dirty="0" smtClean="0">
                <a:solidFill>
                  <a:schemeClr val="tx2"/>
                </a:solidFill>
              </a:rPr>
              <a:t>sound</a:t>
            </a:r>
          </a:p>
          <a:p>
            <a:r>
              <a:rPr lang="en-US" dirty="0" smtClean="0">
                <a:solidFill>
                  <a:schemeClr val="tx2"/>
                </a:solidFill>
              </a:rPr>
              <a:t>how </a:t>
            </a:r>
            <a:r>
              <a:rPr lang="en-US" dirty="0">
                <a:solidFill>
                  <a:schemeClr val="tx2"/>
                </a:solidFill>
              </a:rPr>
              <a:t>an X-ray machine makes images of your teeth or </a:t>
            </a:r>
            <a:r>
              <a:rPr lang="en-US" dirty="0" smtClean="0">
                <a:solidFill>
                  <a:schemeClr val="tx2"/>
                </a:solidFill>
              </a:rPr>
              <a:t>bones</a:t>
            </a:r>
          </a:p>
          <a:p>
            <a:pPr marL="0" indent="0">
              <a:buNone/>
            </a:pPr>
            <a:r>
              <a:rPr lang="en-US" dirty="0" smtClean="0">
                <a:solidFill>
                  <a:schemeClr val="tx2"/>
                </a:solidFill>
              </a:rPr>
              <a:t>All </a:t>
            </a:r>
            <a:r>
              <a:rPr lang="en-US" dirty="0">
                <a:solidFill>
                  <a:schemeClr val="tx2"/>
                </a:solidFill>
              </a:rPr>
              <a:t>of these </a:t>
            </a:r>
            <a:r>
              <a:rPr lang="en-US" dirty="0" smtClean="0">
                <a:solidFill>
                  <a:schemeClr val="tx2"/>
                </a:solidFill>
              </a:rPr>
              <a:t>transfer energy </a:t>
            </a:r>
            <a:r>
              <a:rPr lang="en-US" dirty="0">
                <a:solidFill>
                  <a:schemeClr val="tx2"/>
                </a:solidFill>
              </a:rPr>
              <a:t>in a type of wave called an </a:t>
            </a:r>
            <a:r>
              <a:rPr lang="en-US" u="sng" dirty="0">
                <a:solidFill>
                  <a:schemeClr val="tx2"/>
                </a:solidFill>
              </a:rPr>
              <a:t>electromagnetic wave</a:t>
            </a:r>
            <a:r>
              <a:rPr lang="en-US" dirty="0">
                <a:solidFill>
                  <a:schemeClr val="tx2"/>
                </a:solidFill>
              </a:rPr>
              <a:t>. </a:t>
            </a:r>
          </a:p>
        </p:txBody>
      </p:sp>
    </p:spTree>
    <p:extLst>
      <p:ext uri="{BB962C8B-B14F-4D97-AF65-F5344CB8AC3E}">
        <p14:creationId xmlns:p14="http://schemas.microsoft.com/office/powerpoint/2010/main" val="272433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2057400"/>
          </a:xfrm>
        </p:spPr>
        <p:txBody>
          <a:bodyPr>
            <a:normAutofit fontScale="90000"/>
          </a:bodyPr>
          <a:lstStyle/>
          <a:p>
            <a:pPr algn="ctr"/>
            <a:r>
              <a:rPr lang="en-US" dirty="0"/>
              <a:t/>
            </a:r>
            <a:br>
              <a:rPr lang="en-US" dirty="0"/>
            </a:br>
            <a:r>
              <a:rPr lang="en-US" dirty="0">
                <a:solidFill>
                  <a:schemeClr val="tx2"/>
                </a:solidFill>
              </a:rPr>
              <a:t/>
            </a:r>
            <a:br>
              <a:rPr lang="en-US" dirty="0">
                <a:solidFill>
                  <a:schemeClr val="tx2"/>
                </a:solidFill>
              </a:rPr>
            </a:br>
            <a:r>
              <a:rPr lang="en-US" b="1" dirty="0">
                <a:solidFill>
                  <a:schemeClr val="tx2"/>
                </a:solidFill>
              </a:rPr>
              <a:t>Similarities in Mechanical and Electromagnetic Waves</a:t>
            </a:r>
            <a:r>
              <a:rPr lang="en-US" dirty="0">
                <a:solidFill>
                  <a:schemeClr val="tx2"/>
                </a:solidFill>
              </a:rPr>
              <a:t/>
            </a:r>
            <a:br>
              <a:rPr lang="en-US" dirty="0">
                <a:solidFill>
                  <a:schemeClr val="tx2"/>
                </a:solidFill>
              </a:rPr>
            </a:br>
            <a:endParaRPr lang="en-US" dirty="0">
              <a:solidFill>
                <a:schemeClr val="tx2"/>
              </a:solidFill>
            </a:endParaRPr>
          </a:p>
        </p:txBody>
      </p:sp>
      <p:sp>
        <p:nvSpPr>
          <p:cNvPr id="3" name="Content Placeholder 2"/>
          <p:cNvSpPr>
            <a:spLocks noGrp="1"/>
          </p:cNvSpPr>
          <p:nvPr>
            <p:ph idx="1"/>
          </p:nvPr>
        </p:nvSpPr>
        <p:spPr/>
        <p:txBody>
          <a:bodyPr/>
          <a:lstStyle/>
          <a:p>
            <a:pPr marL="0" indent="0">
              <a:buNone/>
            </a:pPr>
            <a:r>
              <a:rPr lang="en-US" sz="2800" dirty="0" smtClean="0">
                <a:solidFill>
                  <a:schemeClr val="tx2"/>
                </a:solidFill>
              </a:rPr>
              <a:t>Sound </a:t>
            </a:r>
            <a:r>
              <a:rPr lang="en-US" sz="2800" dirty="0">
                <a:solidFill>
                  <a:schemeClr val="tx2"/>
                </a:solidFill>
              </a:rPr>
              <a:t>and light both travel in </a:t>
            </a:r>
            <a:r>
              <a:rPr lang="en-US" sz="2800" dirty="0" smtClean="0">
                <a:solidFill>
                  <a:schemeClr val="tx2"/>
                </a:solidFill>
              </a:rPr>
              <a:t>waves</a:t>
            </a:r>
          </a:p>
          <a:p>
            <a:r>
              <a:rPr lang="en-US" u="sng" dirty="0" smtClean="0">
                <a:solidFill>
                  <a:schemeClr val="tx2"/>
                </a:solidFill>
              </a:rPr>
              <a:t>sound</a:t>
            </a:r>
            <a:r>
              <a:rPr lang="en-US" dirty="0" smtClean="0">
                <a:solidFill>
                  <a:schemeClr val="tx2"/>
                </a:solidFill>
              </a:rPr>
              <a:t> </a:t>
            </a:r>
            <a:r>
              <a:rPr lang="en-US" dirty="0">
                <a:solidFill>
                  <a:schemeClr val="tx2"/>
                </a:solidFill>
              </a:rPr>
              <a:t>travels as </a:t>
            </a:r>
            <a:r>
              <a:rPr lang="en-US" u="sng" dirty="0">
                <a:solidFill>
                  <a:schemeClr val="tx2"/>
                </a:solidFill>
              </a:rPr>
              <a:t>mechanical </a:t>
            </a:r>
            <a:r>
              <a:rPr lang="en-US" u="sng" dirty="0" smtClean="0">
                <a:solidFill>
                  <a:schemeClr val="tx2"/>
                </a:solidFill>
              </a:rPr>
              <a:t>waves</a:t>
            </a:r>
          </a:p>
          <a:p>
            <a:r>
              <a:rPr lang="en-US" u="sng" dirty="0" smtClean="0">
                <a:solidFill>
                  <a:schemeClr val="tx2"/>
                </a:solidFill>
              </a:rPr>
              <a:t>light</a:t>
            </a:r>
            <a:r>
              <a:rPr lang="en-US" dirty="0" smtClean="0">
                <a:solidFill>
                  <a:schemeClr val="tx2"/>
                </a:solidFill>
              </a:rPr>
              <a:t> </a:t>
            </a:r>
            <a:r>
              <a:rPr lang="en-US" dirty="0">
                <a:solidFill>
                  <a:schemeClr val="tx2"/>
                </a:solidFill>
              </a:rPr>
              <a:t>travels as </a:t>
            </a:r>
            <a:r>
              <a:rPr lang="en-US" u="sng" dirty="0">
                <a:solidFill>
                  <a:schemeClr val="tx2"/>
                </a:solidFill>
              </a:rPr>
              <a:t>electromagnetic </a:t>
            </a:r>
            <a:r>
              <a:rPr lang="en-US" u="sng" dirty="0" smtClean="0">
                <a:solidFill>
                  <a:schemeClr val="tx2"/>
                </a:solidFill>
              </a:rPr>
              <a:t>waves</a:t>
            </a:r>
            <a:r>
              <a:rPr lang="en-US" dirty="0" smtClean="0">
                <a:solidFill>
                  <a:schemeClr val="tx2"/>
                </a:solidFill>
              </a:rPr>
              <a:t> </a:t>
            </a:r>
          </a:p>
          <a:p>
            <a:r>
              <a:rPr lang="en-US" u="sng" dirty="0" smtClean="0">
                <a:solidFill>
                  <a:schemeClr val="tx2"/>
                </a:solidFill>
              </a:rPr>
              <a:t>both</a:t>
            </a:r>
            <a:r>
              <a:rPr lang="en-US" dirty="0" smtClean="0">
                <a:solidFill>
                  <a:schemeClr val="tx2"/>
                </a:solidFill>
              </a:rPr>
              <a:t> </a:t>
            </a:r>
            <a:r>
              <a:rPr lang="en-US" dirty="0">
                <a:solidFill>
                  <a:schemeClr val="tx2"/>
                </a:solidFill>
              </a:rPr>
              <a:t>types of waves </a:t>
            </a:r>
            <a:r>
              <a:rPr lang="en-US" u="sng" dirty="0">
                <a:solidFill>
                  <a:schemeClr val="tx2"/>
                </a:solidFill>
              </a:rPr>
              <a:t>transfer </a:t>
            </a:r>
            <a:r>
              <a:rPr lang="en-US" u="sng" dirty="0" smtClean="0">
                <a:solidFill>
                  <a:schemeClr val="tx2"/>
                </a:solidFill>
              </a:rPr>
              <a:t>energy</a:t>
            </a:r>
          </a:p>
          <a:p>
            <a:r>
              <a:rPr lang="en-US" dirty="0" smtClean="0">
                <a:solidFill>
                  <a:schemeClr val="tx2"/>
                </a:solidFill>
              </a:rPr>
              <a:t>They </a:t>
            </a:r>
            <a:r>
              <a:rPr lang="en-US" u="sng" dirty="0">
                <a:solidFill>
                  <a:schemeClr val="tx2"/>
                </a:solidFill>
              </a:rPr>
              <a:t>both</a:t>
            </a:r>
            <a:r>
              <a:rPr lang="en-US" dirty="0">
                <a:solidFill>
                  <a:schemeClr val="tx2"/>
                </a:solidFill>
              </a:rPr>
              <a:t> have the following properties:</a:t>
            </a:r>
          </a:p>
          <a:p>
            <a:pPr marL="0" indent="0">
              <a:buNone/>
            </a:pPr>
            <a:r>
              <a:rPr lang="en-US" dirty="0" smtClean="0">
                <a:solidFill>
                  <a:schemeClr val="tx2"/>
                </a:solidFill>
              </a:rPr>
              <a:t>	•</a:t>
            </a:r>
            <a:r>
              <a:rPr lang="en-US" dirty="0">
                <a:solidFill>
                  <a:schemeClr val="tx2"/>
                </a:solidFill>
              </a:rPr>
              <a:t> amplitude</a:t>
            </a:r>
            <a:br>
              <a:rPr lang="en-US" dirty="0">
                <a:solidFill>
                  <a:schemeClr val="tx2"/>
                </a:solidFill>
              </a:rPr>
            </a:br>
            <a:r>
              <a:rPr lang="en-US" dirty="0" smtClean="0">
                <a:solidFill>
                  <a:schemeClr val="tx2"/>
                </a:solidFill>
              </a:rPr>
              <a:t>	•</a:t>
            </a:r>
            <a:r>
              <a:rPr lang="en-US" dirty="0">
                <a:solidFill>
                  <a:schemeClr val="tx2"/>
                </a:solidFill>
              </a:rPr>
              <a:t> wavelength </a:t>
            </a:r>
            <a:br>
              <a:rPr lang="en-US" dirty="0">
                <a:solidFill>
                  <a:schemeClr val="tx2"/>
                </a:solidFill>
              </a:rPr>
            </a:br>
            <a:r>
              <a:rPr lang="en-US" dirty="0" smtClean="0">
                <a:solidFill>
                  <a:schemeClr val="tx2"/>
                </a:solidFill>
              </a:rPr>
              <a:t>	•</a:t>
            </a:r>
            <a:r>
              <a:rPr lang="en-US" dirty="0">
                <a:solidFill>
                  <a:schemeClr val="tx2"/>
                </a:solidFill>
              </a:rPr>
              <a:t> frequency</a:t>
            </a:r>
          </a:p>
          <a:p>
            <a:endParaRPr lang="en-US" dirty="0"/>
          </a:p>
        </p:txBody>
      </p:sp>
    </p:spTree>
    <p:extLst>
      <p:ext uri="{BB962C8B-B14F-4D97-AF65-F5344CB8AC3E}">
        <p14:creationId xmlns:p14="http://schemas.microsoft.com/office/powerpoint/2010/main" val="319453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Differences Between Mechanical and Electromagnetic Waves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a:solidFill>
                  <a:schemeClr val="tx2"/>
                </a:solidFill>
              </a:rPr>
              <a:t>Recall that </a:t>
            </a:r>
            <a:r>
              <a:rPr lang="en-US" u="sng" dirty="0">
                <a:solidFill>
                  <a:schemeClr val="tx2"/>
                </a:solidFill>
              </a:rPr>
              <a:t>mechanical waves</a:t>
            </a:r>
            <a:r>
              <a:rPr lang="en-US" dirty="0">
                <a:solidFill>
                  <a:schemeClr val="tx2"/>
                </a:solidFill>
              </a:rPr>
              <a:t> can only transfer energy through a substance called a </a:t>
            </a:r>
            <a:r>
              <a:rPr lang="en-US" u="sng" dirty="0">
                <a:solidFill>
                  <a:schemeClr val="tx2"/>
                </a:solidFill>
              </a:rPr>
              <a:t>medium</a:t>
            </a:r>
            <a:r>
              <a:rPr lang="en-US" dirty="0">
                <a:solidFill>
                  <a:schemeClr val="tx2"/>
                </a:solidFill>
              </a:rPr>
              <a:t>. </a:t>
            </a:r>
            <a:endParaRPr lang="en-US" dirty="0" smtClean="0">
              <a:solidFill>
                <a:schemeClr val="tx2"/>
              </a:solidFill>
            </a:endParaRPr>
          </a:p>
          <a:p>
            <a:r>
              <a:rPr lang="en-US" u="sng" dirty="0">
                <a:solidFill>
                  <a:schemeClr val="tx2"/>
                </a:solidFill>
              </a:rPr>
              <a:t>E</a:t>
            </a:r>
            <a:r>
              <a:rPr lang="en-US" u="sng" dirty="0" smtClean="0">
                <a:solidFill>
                  <a:schemeClr val="tx2"/>
                </a:solidFill>
              </a:rPr>
              <a:t>lectromagnetic </a:t>
            </a:r>
            <a:r>
              <a:rPr lang="en-US" u="sng" dirty="0">
                <a:solidFill>
                  <a:schemeClr val="tx2"/>
                </a:solidFill>
              </a:rPr>
              <a:t>waves</a:t>
            </a:r>
            <a:r>
              <a:rPr lang="en-US" dirty="0">
                <a:solidFill>
                  <a:schemeClr val="tx2"/>
                </a:solidFill>
              </a:rPr>
              <a:t> do not require a medium to transfer </a:t>
            </a:r>
            <a:r>
              <a:rPr lang="en-US" dirty="0" smtClean="0">
                <a:solidFill>
                  <a:schemeClr val="tx2"/>
                </a:solidFill>
              </a:rPr>
              <a:t>energy…transfer </a:t>
            </a:r>
            <a:r>
              <a:rPr lang="en-US" dirty="0">
                <a:solidFill>
                  <a:schemeClr val="tx2"/>
                </a:solidFill>
              </a:rPr>
              <a:t>energy due to electric and magnetic </a:t>
            </a:r>
            <a:r>
              <a:rPr lang="en-US" dirty="0" smtClean="0">
                <a:solidFill>
                  <a:schemeClr val="tx2"/>
                </a:solidFill>
              </a:rPr>
              <a:t>fields</a:t>
            </a:r>
            <a:r>
              <a:rPr lang="en-US" dirty="0" smtClean="0"/>
              <a:t>.</a:t>
            </a:r>
            <a:endParaRPr lang="en-US" dirty="0"/>
          </a:p>
        </p:txBody>
      </p:sp>
    </p:spTree>
    <p:extLst>
      <p:ext uri="{BB962C8B-B14F-4D97-AF65-F5344CB8AC3E}">
        <p14:creationId xmlns:p14="http://schemas.microsoft.com/office/powerpoint/2010/main" val="5301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28600"/>
            <a:ext cx="10157354" cy="1828800"/>
          </a:xfrm>
        </p:spPr>
        <p:txBody>
          <a:bodyPr>
            <a:normAutofit fontScale="90000"/>
          </a:bodyPr>
          <a:lstStyle/>
          <a:p>
            <a:pPr algn="ctr"/>
            <a:r>
              <a:rPr lang="en-US" dirty="0"/>
              <a:t/>
            </a:r>
            <a:br>
              <a:rPr lang="en-US" dirty="0"/>
            </a:br>
            <a:r>
              <a:rPr lang="en-US" dirty="0"/>
              <a:t/>
            </a:r>
            <a:br>
              <a:rPr lang="en-US" dirty="0"/>
            </a:br>
            <a:r>
              <a:rPr lang="en-US" b="1" dirty="0">
                <a:solidFill>
                  <a:schemeClr val="tx2"/>
                </a:solidFill>
              </a:rPr>
              <a:t>Mechanical and Electromagnetic Waves—Differences in Speed</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rPr>
              <a:t>The </a:t>
            </a:r>
            <a:r>
              <a:rPr lang="en-US" dirty="0">
                <a:solidFill>
                  <a:schemeClr val="tx2"/>
                </a:solidFill>
              </a:rPr>
              <a:t>speed of an </a:t>
            </a:r>
            <a:r>
              <a:rPr lang="en-US" u="sng" dirty="0">
                <a:solidFill>
                  <a:schemeClr val="tx2"/>
                </a:solidFill>
              </a:rPr>
              <a:t>electromagnetic wave</a:t>
            </a:r>
            <a:r>
              <a:rPr lang="en-US" dirty="0">
                <a:solidFill>
                  <a:schemeClr val="tx2"/>
                </a:solidFill>
              </a:rPr>
              <a:t> slows as it travels through matter and as the density of matter </a:t>
            </a:r>
            <a:r>
              <a:rPr lang="en-US" dirty="0" smtClean="0">
                <a:solidFill>
                  <a:schemeClr val="tx2"/>
                </a:solidFill>
              </a:rPr>
              <a:t>increases.</a:t>
            </a:r>
            <a:endParaRPr lang="en-US" dirty="0">
              <a:solidFill>
                <a:schemeClr val="tx2"/>
              </a:solidFill>
            </a:endParaRPr>
          </a:p>
          <a:p>
            <a:r>
              <a:rPr lang="en-US" u="sng" dirty="0">
                <a:solidFill>
                  <a:schemeClr val="tx2"/>
                </a:solidFill>
              </a:rPr>
              <a:t>M</a:t>
            </a:r>
            <a:r>
              <a:rPr lang="en-US" u="sng" dirty="0" smtClean="0">
                <a:solidFill>
                  <a:schemeClr val="tx2"/>
                </a:solidFill>
              </a:rPr>
              <a:t>echanical </a:t>
            </a:r>
            <a:r>
              <a:rPr lang="en-US" u="sng" dirty="0">
                <a:solidFill>
                  <a:schemeClr val="tx2"/>
                </a:solidFill>
              </a:rPr>
              <a:t>waves</a:t>
            </a:r>
            <a:r>
              <a:rPr lang="en-US" dirty="0">
                <a:solidFill>
                  <a:schemeClr val="tx2"/>
                </a:solidFill>
              </a:rPr>
              <a:t> require the movement of particles in matter to transfer </a:t>
            </a:r>
            <a:r>
              <a:rPr lang="en-US" dirty="0" smtClean="0">
                <a:solidFill>
                  <a:schemeClr val="tx2"/>
                </a:solidFill>
              </a:rPr>
              <a:t>energy…how </a:t>
            </a:r>
            <a:r>
              <a:rPr lang="en-US" dirty="0">
                <a:solidFill>
                  <a:schemeClr val="tx2"/>
                </a:solidFill>
              </a:rPr>
              <a:t>fast they travel depends on how dense the matter is and how well it springs back when part of it is compressed or slightly displaced. </a:t>
            </a:r>
          </a:p>
        </p:txBody>
      </p:sp>
    </p:spTree>
    <p:extLst>
      <p:ext uri="{BB962C8B-B14F-4D97-AF65-F5344CB8AC3E}">
        <p14:creationId xmlns:p14="http://schemas.microsoft.com/office/powerpoint/2010/main" val="25638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The Speed of Light</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000" dirty="0" smtClean="0">
                <a:solidFill>
                  <a:schemeClr val="tx2"/>
                </a:solidFill>
              </a:rPr>
              <a:t>Why </a:t>
            </a:r>
            <a:r>
              <a:rPr lang="en-US" sz="3000" dirty="0">
                <a:solidFill>
                  <a:schemeClr val="tx2"/>
                </a:solidFill>
              </a:rPr>
              <a:t>do you see the lightning before you hear the thunder? </a:t>
            </a:r>
            <a:endParaRPr lang="en-US" sz="3000" dirty="0" smtClean="0">
              <a:solidFill>
                <a:schemeClr val="tx2"/>
              </a:solidFill>
            </a:endParaRPr>
          </a:p>
          <a:p>
            <a:r>
              <a:rPr lang="en-US" dirty="0" smtClean="0">
                <a:solidFill>
                  <a:schemeClr val="tx2"/>
                </a:solidFill>
              </a:rPr>
              <a:t>The </a:t>
            </a:r>
            <a:r>
              <a:rPr lang="en-US" dirty="0">
                <a:solidFill>
                  <a:schemeClr val="tx2"/>
                </a:solidFill>
              </a:rPr>
              <a:t>answer lies in the </a:t>
            </a:r>
            <a:r>
              <a:rPr lang="en-US" u="sng" dirty="0">
                <a:solidFill>
                  <a:schemeClr val="tx2"/>
                </a:solidFill>
              </a:rPr>
              <a:t>speed of electromagnetic waves</a:t>
            </a:r>
            <a:r>
              <a:rPr lang="en-US" dirty="0">
                <a:solidFill>
                  <a:schemeClr val="tx2"/>
                </a:solidFill>
              </a:rPr>
              <a:t>—the speed of light.</a:t>
            </a:r>
          </a:p>
          <a:p>
            <a:r>
              <a:rPr lang="en-US" u="sng" dirty="0">
                <a:solidFill>
                  <a:schemeClr val="tx2"/>
                </a:solidFill>
              </a:rPr>
              <a:t>Electromagnetic waves</a:t>
            </a:r>
            <a:r>
              <a:rPr lang="en-US" dirty="0">
                <a:solidFill>
                  <a:schemeClr val="tx2"/>
                </a:solidFill>
              </a:rPr>
              <a:t> </a:t>
            </a:r>
            <a:r>
              <a:rPr lang="en-US" dirty="0" smtClean="0">
                <a:solidFill>
                  <a:schemeClr val="tx2"/>
                </a:solidFill>
              </a:rPr>
              <a:t>travel </a:t>
            </a:r>
            <a:r>
              <a:rPr lang="en-US" dirty="0">
                <a:solidFill>
                  <a:schemeClr val="tx2"/>
                </a:solidFill>
              </a:rPr>
              <a:t>at a speed of about 300,000 km/s (186,000 mi/s)—the speed of light. </a:t>
            </a:r>
            <a:endParaRPr lang="en-US" dirty="0" smtClean="0">
              <a:solidFill>
                <a:schemeClr val="tx2"/>
              </a:solidFill>
            </a:endParaRPr>
          </a:p>
          <a:p>
            <a:r>
              <a:rPr lang="en-US" dirty="0" smtClean="0">
                <a:solidFill>
                  <a:schemeClr val="tx2"/>
                </a:solidFill>
              </a:rPr>
              <a:t>Nothing </a:t>
            </a:r>
            <a:r>
              <a:rPr lang="en-US" dirty="0">
                <a:solidFill>
                  <a:schemeClr val="tx2"/>
                </a:solidFill>
              </a:rPr>
              <a:t>else in the universe travels as </a:t>
            </a:r>
            <a:r>
              <a:rPr lang="en-US" dirty="0" smtClean="0">
                <a:solidFill>
                  <a:schemeClr val="tx2"/>
                </a:solidFill>
              </a:rPr>
              <a:t>fast</a:t>
            </a:r>
          </a:p>
          <a:p>
            <a:r>
              <a:rPr lang="en-US" u="sng" dirty="0" smtClean="0">
                <a:solidFill>
                  <a:schemeClr val="tx2"/>
                </a:solidFill>
              </a:rPr>
              <a:t>Electromagnetic </a:t>
            </a:r>
            <a:r>
              <a:rPr lang="en-US" u="sng" dirty="0">
                <a:solidFill>
                  <a:schemeClr val="tx2"/>
                </a:solidFill>
              </a:rPr>
              <a:t>waves</a:t>
            </a:r>
            <a:r>
              <a:rPr lang="en-US" dirty="0">
                <a:solidFill>
                  <a:schemeClr val="tx2"/>
                </a:solidFill>
              </a:rPr>
              <a:t> of light travel </a:t>
            </a:r>
            <a:r>
              <a:rPr lang="en-US" u="sng" dirty="0">
                <a:solidFill>
                  <a:schemeClr val="tx2"/>
                </a:solidFill>
              </a:rPr>
              <a:t>thousands of times faster </a:t>
            </a:r>
            <a:r>
              <a:rPr lang="en-US" dirty="0">
                <a:solidFill>
                  <a:schemeClr val="tx2"/>
                </a:solidFill>
              </a:rPr>
              <a:t>than the </a:t>
            </a:r>
            <a:r>
              <a:rPr lang="en-US" u="sng" dirty="0">
                <a:solidFill>
                  <a:schemeClr val="tx2"/>
                </a:solidFill>
              </a:rPr>
              <a:t>mechanical waves</a:t>
            </a:r>
            <a:r>
              <a:rPr lang="en-US" dirty="0">
                <a:solidFill>
                  <a:schemeClr val="tx2"/>
                </a:solidFill>
              </a:rPr>
              <a:t> of sound in the same medium. </a:t>
            </a:r>
            <a:endParaRPr lang="en-US" dirty="0" smtClean="0">
              <a:solidFill>
                <a:schemeClr val="tx2"/>
              </a:solidFill>
            </a:endParaRPr>
          </a:p>
          <a:p>
            <a:r>
              <a:rPr lang="en-US" dirty="0" smtClean="0">
                <a:solidFill>
                  <a:schemeClr val="tx2"/>
                </a:solidFill>
              </a:rPr>
              <a:t>This </a:t>
            </a:r>
            <a:r>
              <a:rPr lang="en-US" dirty="0">
                <a:solidFill>
                  <a:schemeClr val="tx2"/>
                </a:solidFill>
              </a:rPr>
              <a:t>is why you often see lightning in the sky before you hear the thunder clap</a:t>
            </a:r>
          </a:p>
          <a:p>
            <a:endParaRPr lang="en-US" dirty="0"/>
          </a:p>
        </p:txBody>
      </p:sp>
    </p:spTree>
    <p:extLst>
      <p:ext uri="{BB962C8B-B14F-4D97-AF65-F5344CB8AC3E}">
        <p14:creationId xmlns:p14="http://schemas.microsoft.com/office/powerpoint/2010/main" val="36721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1625599"/>
          </a:xfrm>
        </p:spPr>
        <p:txBody>
          <a:bodyPr/>
          <a:lstStyle/>
          <a:p>
            <a:pPr algn="ctr"/>
            <a:r>
              <a:rPr lang="en-US" dirty="0">
                <a:solidFill>
                  <a:schemeClr val="tx2"/>
                </a:solidFill>
              </a:rPr>
              <a:t>Lesson 1: </a:t>
            </a:r>
            <a:r>
              <a:rPr lang="en-US" b="1" dirty="0">
                <a:solidFill>
                  <a:schemeClr val="tx2"/>
                </a:solidFill>
              </a:rPr>
              <a:t>Waves</a:t>
            </a:r>
            <a:endParaRPr lang="en-US" dirty="0">
              <a:solidFill>
                <a:schemeClr val="tx2"/>
              </a:solidFill>
            </a:endParaRPr>
          </a:p>
        </p:txBody>
      </p:sp>
      <p:sp>
        <p:nvSpPr>
          <p:cNvPr id="3" name="Subtitle 2"/>
          <p:cNvSpPr>
            <a:spLocks noGrp="1"/>
          </p:cNvSpPr>
          <p:nvPr>
            <p:ph type="subTitle" idx="1"/>
          </p:nvPr>
        </p:nvSpPr>
        <p:spPr/>
        <p:txBody>
          <a:bodyPr>
            <a:normAutofit fontScale="77500" lnSpcReduction="20000"/>
          </a:bodyPr>
          <a:lstStyle/>
          <a:p>
            <a:pPr algn="ctr"/>
            <a:r>
              <a:rPr lang="en-US" dirty="0" smtClean="0">
                <a:solidFill>
                  <a:schemeClr val="tx2"/>
                </a:solidFill>
              </a:rPr>
              <a:t>In </a:t>
            </a:r>
            <a:r>
              <a:rPr lang="en-US" dirty="0">
                <a:solidFill>
                  <a:schemeClr val="tx2"/>
                </a:solidFill>
              </a:rPr>
              <a:t>this lesson, you will learn how different types of waves transfer energy from one place to another. You will also explore the properties of waves and how these properties are measured.</a:t>
            </a:r>
          </a:p>
        </p:txBody>
      </p:sp>
    </p:spTree>
    <p:extLst>
      <p:ext uri="{BB962C8B-B14F-4D97-AF65-F5344CB8AC3E}">
        <p14:creationId xmlns:p14="http://schemas.microsoft.com/office/powerpoint/2010/main" val="223012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The Electromagnetic Spectrum</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a:solidFill>
                  <a:schemeClr val="tx2"/>
                </a:solidFill>
              </a:rPr>
              <a:t>The energy transmitted by an </a:t>
            </a:r>
            <a:r>
              <a:rPr lang="en-US" u="sng" dirty="0">
                <a:solidFill>
                  <a:schemeClr val="tx2"/>
                </a:solidFill>
              </a:rPr>
              <a:t>electromagnetic wave</a:t>
            </a:r>
            <a:r>
              <a:rPr lang="en-US" dirty="0">
                <a:solidFill>
                  <a:schemeClr val="tx2"/>
                </a:solidFill>
              </a:rPr>
              <a:t> is </a:t>
            </a:r>
            <a:r>
              <a:rPr lang="en-US" dirty="0" smtClean="0">
                <a:solidFill>
                  <a:schemeClr val="tx2"/>
                </a:solidFill>
              </a:rPr>
              <a:t>called </a:t>
            </a:r>
            <a:r>
              <a:rPr lang="en-US" u="sng" dirty="0" smtClean="0">
                <a:solidFill>
                  <a:schemeClr val="tx2"/>
                </a:solidFill>
              </a:rPr>
              <a:t>radiant </a:t>
            </a:r>
            <a:r>
              <a:rPr lang="en-US" u="sng" dirty="0">
                <a:solidFill>
                  <a:schemeClr val="tx2"/>
                </a:solidFill>
              </a:rPr>
              <a:t>energy</a:t>
            </a:r>
            <a:r>
              <a:rPr lang="en-US" dirty="0">
                <a:solidFill>
                  <a:schemeClr val="tx2"/>
                </a:solidFill>
              </a:rPr>
              <a:t>. </a:t>
            </a:r>
            <a:endParaRPr lang="en-US" dirty="0" smtClean="0">
              <a:solidFill>
                <a:schemeClr val="tx2"/>
              </a:solidFill>
            </a:endParaRPr>
          </a:p>
          <a:p>
            <a:r>
              <a:rPr lang="en-US" dirty="0" smtClean="0">
                <a:solidFill>
                  <a:schemeClr val="tx2"/>
                </a:solidFill>
              </a:rPr>
              <a:t>The </a:t>
            </a:r>
            <a:r>
              <a:rPr lang="en-US" u="sng" dirty="0">
                <a:solidFill>
                  <a:schemeClr val="tx2"/>
                </a:solidFill>
              </a:rPr>
              <a:t>frequency</a:t>
            </a:r>
            <a:r>
              <a:rPr lang="en-US" dirty="0">
                <a:solidFill>
                  <a:schemeClr val="tx2"/>
                </a:solidFill>
              </a:rPr>
              <a:t> of an electromagnetic wave </a:t>
            </a:r>
            <a:r>
              <a:rPr lang="en-US" u="sng" dirty="0">
                <a:solidFill>
                  <a:schemeClr val="tx2"/>
                </a:solidFill>
              </a:rPr>
              <a:t>determines</a:t>
            </a:r>
            <a:r>
              <a:rPr lang="en-US" dirty="0">
                <a:solidFill>
                  <a:schemeClr val="tx2"/>
                </a:solidFill>
              </a:rPr>
              <a:t> how much </a:t>
            </a:r>
            <a:r>
              <a:rPr lang="en-US" u="sng" dirty="0">
                <a:solidFill>
                  <a:schemeClr val="tx2"/>
                </a:solidFill>
              </a:rPr>
              <a:t>radiant energy</a:t>
            </a:r>
            <a:r>
              <a:rPr lang="en-US" dirty="0">
                <a:solidFill>
                  <a:schemeClr val="tx2"/>
                </a:solidFill>
              </a:rPr>
              <a:t> the wave can carry. </a:t>
            </a:r>
            <a:endParaRPr lang="en-US" dirty="0" smtClean="0">
              <a:solidFill>
                <a:schemeClr val="tx2"/>
              </a:solidFill>
            </a:endParaRPr>
          </a:p>
          <a:p>
            <a:r>
              <a:rPr lang="en-US" u="sng" dirty="0" smtClean="0">
                <a:solidFill>
                  <a:schemeClr val="tx2"/>
                </a:solidFill>
              </a:rPr>
              <a:t>Short </a:t>
            </a:r>
            <a:r>
              <a:rPr lang="en-US" u="sng" dirty="0">
                <a:solidFill>
                  <a:schemeClr val="tx2"/>
                </a:solidFill>
              </a:rPr>
              <a:t>wavelength</a:t>
            </a:r>
            <a:r>
              <a:rPr lang="en-US" dirty="0">
                <a:solidFill>
                  <a:schemeClr val="tx2"/>
                </a:solidFill>
              </a:rPr>
              <a:t> electromagnetic waves have a </a:t>
            </a:r>
            <a:r>
              <a:rPr lang="en-US" u="sng" dirty="0">
                <a:solidFill>
                  <a:schemeClr val="tx2"/>
                </a:solidFill>
              </a:rPr>
              <a:t>higher frequency</a:t>
            </a:r>
            <a:r>
              <a:rPr lang="en-US" dirty="0">
                <a:solidFill>
                  <a:schemeClr val="tx2"/>
                </a:solidFill>
              </a:rPr>
              <a:t> </a:t>
            </a:r>
          </a:p>
          <a:p>
            <a:r>
              <a:rPr lang="en-US" u="sng" dirty="0">
                <a:solidFill>
                  <a:schemeClr val="tx2"/>
                </a:solidFill>
              </a:rPr>
              <a:t>L</a:t>
            </a:r>
            <a:r>
              <a:rPr lang="en-US" u="sng" dirty="0" smtClean="0">
                <a:solidFill>
                  <a:schemeClr val="tx2"/>
                </a:solidFill>
              </a:rPr>
              <a:t>ong </a:t>
            </a:r>
            <a:r>
              <a:rPr lang="en-US" u="sng" dirty="0">
                <a:solidFill>
                  <a:schemeClr val="tx2"/>
                </a:solidFill>
              </a:rPr>
              <a:t>wavelength</a:t>
            </a:r>
            <a:r>
              <a:rPr lang="en-US" dirty="0">
                <a:solidFill>
                  <a:schemeClr val="tx2"/>
                </a:solidFill>
              </a:rPr>
              <a:t> electromagnetic </a:t>
            </a:r>
            <a:r>
              <a:rPr lang="en-US" dirty="0" smtClean="0">
                <a:solidFill>
                  <a:schemeClr val="tx2"/>
                </a:solidFill>
              </a:rPr>
              <a:t>waves have a lower frequency </a:t>
            </a:r>
          </a:p>
          <a:p>
            <a:r>
              <a:rPr lang="en-US" dirty="0" smtClean="0">
                <a:solidFill>
                  <a:schemeClr val="tx2"/>
                </a:solidFill>
              </a:rPr>
              <a:t>The </a:t>
            </a:r>
            <a:r>
              <a:rPr lang="en-US" u="sng" dirty="0">
                <a:solidFill>
                  <a:schemeClr val="tx2"/>
                </a:solidFill>
              </a:rPr>
              <a:t>range of electromagnetic waves</a:t>
            </a:r>
            <a:r>
              <a:rPr lang="en-US" dirty="0">
                <a:solidFill>
                  <a:schemeClr val="tx2"/>
                </a:solidFill>
              </a:rPr>
              <a:t> is called the </a:t>
            </a:r>
            <a:r>
              <a:rPr lang="en-US" u="sng" dirty="0">
                <a:solidFill>
                  <a:schemeClr val="tx2"/>
                </a:solidFill>
              </a:rPr>
              <a:t>electromagnetic spectrum</a:t>
            </a:r>
            <a:r>
              <a:rPr lang="en-US" b="1" dirty="0">
                <a:solidFill>
                  <a:schemeClr val="tx2"/>
                </a:solidFill>
              </a:rPr>
              <a:t>.</a:t>
            </a:r>
            <a:r>
              <a:rPr lang="en-US" dirty="0">
                <a:solidFill>
                  <a:schemeClr val="tx2"/>
                </a:solidFill>
              </a:rPr>
              <a:t> </a:t>
            </a:r>
          </a:p>
        </p:txBody>
      </p:sp>
    </p:spTree>
    <p:extLst>
      <p:ext uri="{BB962C8B-B14F-4D97-AF65-F5344CB8AC3E}">
        <p14:creationId xmlns:p14="http://schemas.microsoft.com/office/powerpoint/2010/main" val="178740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457201"/>
            <a:ext cx="8437608"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9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2082799"/>
          </a:xfrm>
        </p:spPr>
        <p:txBody>
          <a:bodyPr/>
          <a:lstStyle/>
          <a:p>
            <a:pPr algn="ctr"/>
            <a:r>
              <a:rPr lang="en-US" dirty="0">
                <a:solidFill>
                  <a:schemeClr val="tx2"/>
                </a:solidFill>
              </a:rPr>
              <a:t>Lesson 3: </a:t>
            </a:r>
            <a:r>
              <a:rPr lang="en-US" b="1" dirty="0">
                <a:solidFill>
                  <a:schemeClr val="tx2"/>
                </a:solidFill>
              </a:rPr>
              <a:t>Light Waves</a:t>
            </a:r>
            <a:endParaRPr lang="en-US" dirty="0">
              <a:solidFill>
                <a:schemeClr val="tx2"/>
              </a:solidFill>
            </a:endParaRPr>
          </a:p>
        </p:txBody>
      </p:sp>
      <p:sp>
        <p:nvSpPr>
          <p:cNvPr id="3" name="Subtitle 2"/>
          <p:cNvSpPr>
            <a:spLocks noGrp="1"/>
          </p:cNvSpPr>
          <p:nvPr>
            <p:ph type="subTitle" idx="1"/>
          </p:nvPr>
        </p:nvSpPr>
        <p:spPr/>
        <p:txBody>
          <a:bodyPr>
            <a:normAutofit lnSpcReduction="10000"/>
          </a:bodyPr>
          <a:lstStyle/>
          <a:p>
            <a:pPr algn="ctr"/>
            <a:r>
              <a:rPr lang="en-US" dirty="0" smtClean="0">
                <a:solidFill>
                  <a:schemeClr val="tx2"/>
                </a:solidFill>
              </a:rPr>
              <a:t>In </a:t>
            </a:r>
            <a:r>
              <a:rPr lang="en-US" dirty="0">
                <a:solidFill>
                  <a:schemeClr val="tx2"/>
                </a:solidFill>
              </a:rPr>
              <a:t>this lesson, you will explore the many properties of light and how they relate to the world around you.</a:t>
            </a:r>
          </a:p>
        </p:txBody>
      </p:sp>
    </p:spTree>
    <p:extLst>
      <p:ext uri="{BB962C8B-B14F-4D97-AF65-F5344CB8AC3E}">
        <p14:creationId xmlns:p14="http://schemas.microsoft.com/office/powerpoint/2010/main" val="332745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Light Waves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a:solidFill>
                  <a:schemeClr val="tx2"/>
                </a:solidFill>
              </a:rPr>
              <a:t>Light travels outward in electromagnetic waves from sources such as the sun, a lamp, or a fire. </a:t>
            </a:r>
            <a:endParaRPr lang="en-US" dirty="0" smtClean="0">
              <a:solidFill>
                <a:schemeClr val="tx2"/>
              </a:solidFill>
            </a:endParaRPr>
          </a:p>
          <a:p>
            <a:r>
              <a:rPr lang="en-US" dirty="0" smtClean="0">
                <a:solidFill>
                  <a:schemeClr val="tx2"/>
                </a:solidFill>
              </a:rPr>
              <a:t>When </a:t>
            </a:r>
            <a:r>
              <a:rPr lang="en-US" dirty="0">
                <a:solidFill>
                  <a:schemeClr val="tx2"/>
                </a:solidFill>
              </a:rPr>
              <a:t>light waves travel through a medium that is uniform, or unchanging, such as open air, they travel in straight </a:t>
            </a:r>
            <a:r>
              <a:rPr lang="en-US" dirty="0" smtClean="0">
                <a:solidFill>
                  <a:schemeClr val="tx2"/>
                </a:solidFill>
              </a:rPr>
              <a:t>lines…light </a:t>
            </a:r>
            <a:r>
              <a:rPr lang="en-US" dirty="0">
                <a:solidFill>
                  <a:schemeClr val="tx2"/>
                </a:solidFill>
              </a:rPr>
              <a:t>waves travel in straight lines unless something, like a change in medium, disturbs their motion.</a:t>
            </a:r>
          </a:p>
          <a:p>
            <a:r>
              <a:rPr lang="en-US" dirty="0">
                <a:solidFill>
                  <a:schemeClr val="tx2"/>
                </a:solidFill>
              </a:rPr>
              <a:t>Light waves also travel in all directions from their source</a:t>
            </a:r>
            <a:r>
              <a:rPr lang="en-US" dirty="0" smtClean="0">
                <a:solidFill>
                  <a:schemeClr val="tx2"/>
                </a:solidFill>
              </a:rPr>
              <a:t>.</a:t>
            </a:r>
          </a:p>
        </p:txBody>
      </p:sp>
    </p:spTree>
    <p:extLst>
      <p:ext uri="{BB962C8B-B14F-4D97-AF65-F5344CB8AC3E}">
        <p14:creationId xmlns:p14="http://schemas.microsoft.com/office/powerpoint/2010/main" val="212346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Light Waves and Matter—</a:t>
            </a:r>
            <a:r>
              <a:rPr lang="en-US" b="1" u="sng" dirty="0">
                <a:solidFill>
                  <a:schemeClr val="tx2"/>
                </a:solidFill>
              </a:rPr>
              <a:t>Transmission</a:t>
            </a:r>
            <a:endParaRPr lang="en-US" u="sng"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When </a:t>
            </a:r>
            <a:r>
              <a:rPr lang="en-US" dirty="0">
                <a:solidFill>
                  <a:schemeClr val="tx2"/>
                </a:solidFill>
              </a:rPr>
              <a:t>they contact matter, light waves can be affected in three </a:t>
            </a:r>
            <a:r>
              <a:rPr lang="en-US" dirty="0" smtClean="0">
                <a:solidFill>
                  <a:schemeClr val="tx2"/>
                </a:solidFill>
              </a:rPr>
              <a:t>ways, </a:t>
            </a:r>
            <a:r>
              <a:rPr lang="en-US" dirty="0">
                <a:solidFill>
                  <a:schemeClr val="tx2"/>
                </a:solidFill>
              </a:rPr>
              <a:t>they can </a:t>
            </a:r>
            <a:r>
              <a:rPr lang="en-US" dirty="0" smtClean="0">
                <a:solidFill>
                  <a:schemeClr val="tx2"/>
                </a:solidFill>
              </a:rPr>
              <a:t>be: </a:t>
            </a:r>
          </a:p>
          <a:p>
            <a:pPr lvl="1"/>
            <a:r>
              <a:rPr lang="en-US" dirty="0">
                <a:solidFill>
                  <a:schemeClr val="tx2"/>
                </a:solidFill>
              </a:rPr>
              <a:t>T</a:t>
            </a:r>
            <a:r>
              <a:rPr lang="en-US" dirty="0" smtClean="0">
                <a:solidFill>
                  <a:schemeClr val="tx2"/>
                </a:solidFill>
              </a:rPr>
              <a:t>ransmitted</a:t>
            </a:r>
          </a:p>
          <a:p>
            <a:pPr lvl="1"/>
            <a:r>
              <a:rPr lang="en-US" dirty="0" smtClean="0">
                <a:solidFill>
                  <a:schemeClr val="tx2"/>
                </a:solidFill>
              </a:rPr>
              <a:t>Absorbed</a:t>
            </a:r>
          </a:p>
          <a:p>
            <a:pPr lvl="1"/>
            <a:r>
              <a:rPr lang="en-US" dirty="0">
                <a:solidFill>
                  <a:schemeClr val="tx2"/>
                </a:solidFill>
              </a:rPr>
              <a:t>R</a:t>
            </a:r>
            <a:r>
              <a:rPr lang="en-US" dirty="0" smtClean="0">
                <a:solidFill>
                  <a:schemeClr val="tx2"/>
                </a:solidFill>
              </a:rPr>
              <a:t>eflected</a:t>
            </a:r>
            <a:endParaRPr lang="en-US" dirty="0">
              <a:solidFill>
                <a:schemeClr val="tx2"/>
              </a:solidFill>
            </a:endParaRPr>
          </a:p>
          <a:p>
            <a:r>
              <a:rPr lang="en-US" dirty="0" smtClean="0">
                <a:solidFill>
                  <a:schemeClr val="tx2"/>
                </a:solidFill>
              </a:rPr>
              <a:t>The </a:t>
            </a:r>
            <a:r>
              <a:rPr lang="en-US" dirty="0">
                <a:solidFill>
                  <a:schemeClr val="tx2"/>
                </a:solidFill>
              </a:rPr>
              <a:t>passing of light through an object is </a:t>
            </a:r>
            <a:r>
              <a:rPr lang="en-US" dirty="0" smtClean="0">
                <a:solidFill>
                  <a:schemeClr val="tx2"/>
                </a:solidFill>
              </a:rPr>
              <a:t>called </a:t>
            </a:r>
            <a:r>
              <a:rPr lang="en-US" u="sng" dirty="0" smtClean="0">
                <a:solidFill>
                  <a:schemeClr val="tx2"/>
                </a:solidFill>
              </a:rPr>
              <a:t>transmission</a:t>
            </a:r>
            <a:r>
              <a:rPr lang="en-US" dirty="0">
                <a:solidFill>
                  <a:schemeClr val="tx2"/>
                </a:solidFill>
              </a:rPr>
              <a:t>. </a:t>
            </a:r>
          </a:p>
        </p:txBody>
      </p:sp>
    </p:spTree>
    <p:extLst>
      <p:ext uri="{BB962C8B-B14F-4D97-AF65-F5344CB8AC3E}">
        <p14:creationId xmlns:p14="http://schemas.microsoft.com/office/powerpoint/2010/main" val="185559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Light Waves and Matter—</a:t>
            </a:r>
            <a:r>
              <a:rPr lang="en-US" b="1" u="sng" dirty="0">
                <a:solidFill>
                  <a:schemeClr val="tx2"/>
                </a:solidFill>
              </a:rPr>
              <a:t>Reflection</a:t>
            </a:r>
            <a:endParaRPr lang="en-US" u="sng"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The </a:t>
            </a:r>
            <a:r>
              <a:rPr lang="en-US" dirty="0">
                <a:solidFill>
                  <a:schemeClr val="tx2"/>
                </a:solidFill>
              </a:rPr>
              <a:t>property of light waves bouncing off matter </a:t>
            </a:r>
            <a:r>
              <a:rPr lang="en-US" dirty="0" smtClean="0">
                <a:solidFill>
                  <a:schemeClr val="tx2"/>
                </a:solidFill>
              </a:rPr>
              <a:t>is called</a:t>
            </a:r>
            <a:r>
              <a:rPr lang="en-US" dirty="0">
                <a:solidFill>
                  <a:schemeClr val="tx2"/>
                </a:solidFill>
              </a:rPr>
              <a:t> </a:t>
            </a:r>
            <a:r>
              <a:rPr lang="en-US" dirty="0" smtClean="0">
                <a:solidFill>
                  <a:schemeClr val="tx2"/>
                </a:solidFill>
              </a:rPr>
              <a:t>reflection</a:t>
            </a:r>
          </a:p>
          <a:p>
            <a:r>
              <a:rPr lang="en-US" dirty="0" smtClean="0">
                <a:solidFill>
                  <a:schemeClr val="tx2"/>
                </a:solidFill>
              </a:rPr>
              <a:t>Even </a:t>
            </a:r>
            <a:r>
              <a:rPr lang="en-US" dirty="0">
                <a:solidFill>
                  <a:schemeClr val="tx2"/>
                </a:solidFill>
              </a:rPr>
              <a:t>when light is transmitted through objects, some light is always reflected. </a:t>
            </a:r>
            <a:endParaRPr lang="en-US" dirty="0" smtClean="0">
              <a:solidFill>
                <a:schemeClr val="tx2"/>
              </a:solidFill>
            </a:endParaRPr>
          </a:p>
          <a:p>
            <a:r>
              <a:rPr lang="en-US" dirty="0" smtClean="0">
                <a:solidFill>
                  <a:schemeClr val="tx2"/>
                </a:solidFill>
              </a:rPr>
              <a:t>The </a:t>
            </a:r>
            <a:r>
              <a:rPr lang="en-US" dirty="0">
                <a:solidFill>
                  <a:schemeClr val="tx2"/>
                </a:solidFill>
              </a:rPr>
              <a:t>reason we can see objects around us is because our eyes detect the light the objects reflect. </a:t>
            </a:r>
            <a:endParaRPr lang="en-US" dirty="0" smtClean="0">
              <a:solidFill>
                <a:schemeClr val="tx2"/>
              </a:solidFill>
            </a:endParaRPr>
          </a:p>
          <a:p>
            <a:r>
              <a:rPr lang="en-US" dirty="0" smtClean="0">
                <a:solidFill>
                  <a:schemeClr val="tx2"/>
                </a:solidFill>
              </a:rPr>
              <a:t>When </a:t>
            </a:r>
            <a:r>
              <a:rPr lang="en-US" dirty="0">
                <a:solidFill>
                  <a:schemeClr val="tx2"/>
                </a:solidFill>
              </a:rPr>
              <a:t>our eyes detect reflected light, they send a signal to the brain. </a:t>
            </a:r>
          </a:p>
        </p:txBody>
      </p:sp>
    </p:spTree>
    <p:extLst>
      <p:ext uri="{BB962C8B-B14F-4D97-AF65-F5344CB8AC3E}">
        <p14:creationId xmlns:p14="http://schemas.microsoft.com/office/powerpoint/2010/main" val="25547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Light Waves and Matter—</a:t>
            </a:r>
            <a:r>
              <a:rPr lang="en-US" b="1" u="sng" dirty="0">
                <a:solidFill>
                  <a:schemeClr val="tx2"/>
                </a:solidFill>
              </a:rPr>
              <a:t>Absorption</a:t>
            </a:r>
            <a:endParaRPr lang="en-US" u="sng" dirty="0">
              <a:solidFill>
                <a:schemeClr val="tx2"/>
              </a:solidFill>
            </a:endParaRPr>
          </a:p>
        </p:txBody>
      </p:sp>
      <p:sp>
        <p:nvSpPr>
          <p:cNvPr id="3" name="Content Placeholder 2"/>
          <p:cNvSpPr>
            <a:spLocks noGrp="1"/>
          </p:cNvSpPr>
          <p:nvPr>
            <p:ph idx="1"/>
          </p:nvPr>
        </p:nvSpPr>
        <p:spPr/>
        <p:txBody>
          <a:bodyPr>
            <a:normAutofit/>
          </a:bodyPr>
          <a:lstStyle/>
          <a:p>
            <a:r>
              <a:rPr lang="en-US" dirty="0">
                <a:solidFill>
                  <a:schemeClr val="tx2"/>
                </a:solidFill>
              </a:rPr>
              <a:t>Light waves that contact an object and do not bounce off its surface or pass through it are absorbed by the object. </a:t>
            </a:r>
            <a:endParaRPr lang="en-US" dirty="0" smtClean="0">
              <a:solidFill>
                <a:schemeClr val="tx2"/>
              </a:solidFill>
            </a:endParaRPr>
          </a:p>
          <a:p>
            <a:r>
              <a:rPr lang="en-US" dirty="0" smtClean="0">
                <a:solidFill>
                  <a:schemeClr val="tx2"/>
                </a:solidFill>
              </a:rPr>
              <a:t>Reflection </a:t>
            </a:r>
            <a:r>
              <a:rPr lang="en-US" dirty="0">
                <a:solidFill>
                  <a:schemeClr val="tx2"/>
                </a:solidFill>
              </a:rPr>
              <a:t>and absorption of visible light waves determine the color of objects. </a:t>
            </a:r>
            <a:endParaRPr lang="en-US" dirty="0" smtClean="0">
              <a:solidFill>
                <a:schemeClr val="tx2"/>
              </a:solidFill>
            </a:endParaRPr>
          </a:p>
          <a:p>
            <a:r>
              <a:rPr lang="en-US" dirty="0">
                <a:solidFill>
                  <a:schemeClr val="tx2"/>
                </a:solidFill>
              </a:rPr>
              <a:t>A</a:t>
            </a:r>
            <a:r>
              <a:rPr lang="en-US" dirty="0" smtClean="0">
                <a:solidFill>
                  <a:schemeClr val="tx2"/>
                </a:solidFill>
              </a:rPr>
              <a:t>n </a:t>
            </a:r>
            <a:r>
              <a:rPr lang="en-US" dirty="0">
                <a:solidFill>
                  <a:schemeClr val="tx2"/>
                </a:solidFill>
              </a:rPr>
              <a:t>object reflects some colors of light and absorbs other colors of light.</a:t>
            </a:r>
          </a:p>
          <a:p>
            <a:r>
              <a:rPr lang="en-US" dirty="0" smtClean="0">
                <a:solidFill>
                  <a:schemeClr val="tx2"/>
                </a:solidFill>
              </a:rPr>
              <a:t>The </a:t>
            </a:r>
            <a:r>
              <a:rPr lang="en-US" dirty="0">
                <a:solidFill>
                  <a:schemeClr val="tx2"/>
                </a:solidFill>
              </a:rPr>
              <a:t>color of an object is determined by the wavelength of light that an object reflects. </a:t>
            </a:r>
            <a:endParaRPr lang="en-US" dirty="0" smtClean="0">
              <a:solidFill>
                <a:schemeClr val="tx2"/>
              </a:solidFill>
            </a:endParaRPr>
          </a:p>
          <a:p>
            <a:r>
              <a:rPr lang="en-US" dirty="0" smtClean="0">
                <a:solidFill>
                  <a:schemeClr val="tx2"/>
                </a:solidFill>
              </a:rPr>
              <a:t>Our </a:t>
            </a:r>
            <a:r>
              <a:rPr lang="en-US" dirty="0">
                <a:solidFill>
                  <a:schemeClr val="tx2"/>
                </a:solidFill>
              </a:rPr>
              <a:t>eyes interpret this wavelength as color</a:t>
            </a:r>
          </a:p>
          <a:p>
            <a:endParaRPr lang="en-US" dirty="0"/>
          </a:p>
        </p:txBody>
      </p:sp>
    </p:spTree>
    <p:extLst>
      <p:ext uri="{BB962C8B-B14F-4D97-AF65-F5344CB8AC3E}">
        <p14:creationId xmlns:p14="http://schemas.microsoft.com/office/powerpoint/2010/main" val="83678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White Light</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a:solidFill>
                  <a:schemeClr val="tx2"/>
                </a:solidFill>
              </a:rPr>
              <a:t>You may remember that visible light is a narrow range of wavelengths on the electromagnetic spectrum that human eyes can see. </a:t>
            </a:r>
            <a:endParaRPr lang="en-US" dirty="0" smtClean="0">
              <a:solidFill>
                <a:schemeClr val="tx2"/>
              </a:solidFill>
            </a:endParaRPr>
          </a:p>
          <a:p>
            <a:r>
              <a:rPr lang="en-US" dirty="0" smtClean="0">
                <a:solidFill>
                  <a:schemeClr val="tx2"/>
                </a:solidFill>
              </a:rPr>
              <a:t>Our </a:t>
            </a:r>
            <a:r>
              <a:rPr lang="en-US" dirty="0">
                <a:solidFill>
                  <a:schemeClr val="tx2"/>
                </a:solidFill>
              </a:rPr>
              <a:t>eyes perceive the different wavelengths of visible light as colors in the visible spectrum. </a:t>
            </a:r>
            <a:endParaRPr lang="en-US" dirty="0" smtClean="0">
              <a:solidFill>
                <a:schemeClr val="tx2"/>
              </a:solidFill>
            </a:endParaRPr>
          </a:p>
          <a:p>
            <a:r>
              <a:rPr lang="en-US" dirty="0" smtClean="0">
                <a:solidFill>
                  <a:schemeClr val="tx2"/>
                </a:solidFill>
              </a:rPr>
              <a:t>The </a:t>
            </a:r>
            <a:r>
              <a:rPr lang="en-US" dirty="0">
                <a:solidFill>
                  <a:schemeClr val="tx2"/>
                </a:solidFill>
              </a:rPr>
              <a:t>colors of the visible spectrum include red, orange, yellow, green, blue, indigo, and violet.</a:t>
            </a:r>
          </a:p>
          <a:p>
            <a:r>
              <a:rPr lang="en-US" dirty="0">
                <a:solidFill>
                  <a:schemeClr val="tx2"/>
                </a:solidFill>
              </a:rPr>
              <a:t>White light contains all of the colors of the visible spectrum. </a:t>
            </a:r>
            <a:endParaRPr lang="en-US" dirty="0" smtClean="0">
              <a:solidFill>
                <a:schemeClr val="tx2"/>
              </a:solidFill>
            </a:endParaRPr>
          </a:p>
          <a:p>
            <a:pPr lvl="1"/>
            <a:r>
              <a:rPr lang="en-US" dirty="0" smtClean="0">
                <a:solidFill>
                  <a:schemeClr val="tx2"/>
                </a:solidFill>
              </a:rPr>
              <a:t>the </a:t>
            </a:r>
            <a:r>
              <a:rPr lang="en-US" dirty="0">
                <a:solidFill>
                  <a:schemeClr val="tx2"/>
                </a:solidFill>
              </a:rPr>
              <a:t>sun, a light bulb, and a candle are examples of white </a:t>
            </a:r>
            <a:r>
              <a:rPr lang="en-US" dirty="0" smtClean="0">
                <a:solidFill>
                  <a:schemeClr val="tx2"/>
                </a:solidFill>
              </a:rPr>
              <a:t>light </a:t>
            </a:r>
            <a:endParaRPr lang="en-US" dirty="0">
              <a:solidFill>
                <a:schemeClr val="tx2"/>
              </a:solidFill>
            </a:endParaRPr>
          </a:p>
        </p:txBody>
      </p:sp>
    </p:spTree>
    <p:extLst>
      <p:ext uri="{BB962C8B-B14F-4D97-AF65-F5344CB8AC3E}">
        <p14:creationId xmlns:p14="http://schemas.microsoft.com/office/powerpoint/2010/main" val="27878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rainbow works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628" y="2118361"/>
            <a:ext cx="8692514" cy="434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
            </a:r>
            <a:br>
              <a:rPr lang="en-US" dirty="0"/>
            </a:br>
            <a:r>
              <a:rPr lang="en-US" b="1" dirty="0">
                <a:solidFill>
                  <a:schemeClr val="tx2"/>
                </a:solidFill>
              </a:rPr>
              <a:t>How Eyes Detect Light</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chemeClr val="tx2"/>
                </a:solidFill>
              </a:rPr>
              <a:t>H</a:t>
            </a:r>
            <a:r>
              <a:rPr lang="en-US" dirty="0" smtClean="0">
                <a:solidFill>
                  <a:schemeClr val="tx2"/>
                </a:solidFill>
              </a:rPr>
              <a:t>ow </a:t>
            </a:r>
            <a:r>
              <a:rPr lang="en-US" dirty="0">
                <a:solidFill>
                  <a:schemeClr val="tx2"/>
                </a:solidFill>
              </a:rPr>
              <a:t>do our eyes detect different wavelengths of light?</a:t>
            </a:r>
          </a:p>
          <a:p>
            <a:r>
              <a:rPr lang="en-US" dirty="0">
                <a:solidFill>
                  <a:schemeClr val="tx2"/>
                </a:solidFill>
              </a:rPr>
              <a:t>The back of our eyes has a layer of cells called </a:t>
            </a:r>
            <a:r>
              <a:rPr lang="en-US" dirty="0" smtClean="0">
                <a:solidFill>
                  <a:schemeClr val="tx2"/>
                </a:solidFill>
              </a:rPr>
              <a:t>the </a:t>
            </a:r>
            <a:r>
              <a:rPr lang="en-US" u="sng" dirty="0" smtClean="0">
                <a:solidFill>
                  <a:schemeClr val="tx2"/>
                </a:solidFill>
              </a:rPr>
              <a:t>retina</a:t>
            </a:r>
            <a:r>
              <a:rPr lang="en-US" dirty="0">
                <a:solidFill>
                  <a:schemeClr val="tx2"/>
                </a:solidFill>
              </a:rPr>
              <a:t>. </a:t>
            </a:r>
            <a:endParaRPr lang="en-US" dirty="0" smtClean="0">
              <a:solidFill>
                <a:schemeClr val="tx2"/>
              </a:solidFill>
            </a:endParaRPr>
          </a:p>
          <a:p>
            <a:r>
              <a:rPr lang="en-US" dirty="0" smtClean="0">
                <a:solidFill>
                  <a:schemeClr val="tx2"/>
                </a:solidFill>
              </a:rPr>
              <a:t>This </a:t>
            </a:r>
            <a:r>
              <a:rPr lang="en-US" dirty="0">
                <a:solidFill>
                  <a:schemeClr val="tx2"/>
                </a:solidFill>
              </a:rPr>
              <a:t>region contains many cells </a:t>
            </a:r>
            <a:r>
              <a:rPr lang="en-US" dirty="0" smtClean="0">
                <a:solidFill>
                  <a:schemeClr val="tx2"/>
                </a:solidFill>
              </a:rPr>
              <a:t>called </a:t>
            </a:r>
            <a:r>
              <a:rPr lang="en-US" u="sng" dirty="0" smtClean="0">
                <a:solidFill>
                  <a:schemeClr val="tx2"/>
                </a:solidFill>
              </a:rPr>
              <a:t>photoreceptors</a:t>
            </a:r>
            <a:r>
              <a:rPr lang="en-US" dirty="0">
                <a:solidFill>
                  <a:schemeClr val="tx2"/>
                </a:solidFill>
              </a:rPr>
              <a:t>. </a:t>
            </a:r>
            <a:endParaRPr lang="en-US" dirty="0" smtClean="0">
              <a:solidFill>
                <a:schemeClr val="tx2"/>
              </a:solidFill>
            </a:endParaRPr>
          </a:p>
          <a:p>
            <a:r>
              <a:rPr lang="en-US" dirty="0" smtClean="0">
                <a:solidFill>
                  <a:schemeClr val="tx2"/>
                </a:solidFill>
              </a:rPr>
              <a:t>The </a:t>
            </a:r>
            <a:r>
              <a:rPr lang="en-US" u="sng" dirty="0">
                <a:solidFill>
                  <a:schemeClr val="tx2"/>
                </a:solidFill>
              </a:rPr>
              <a:t>photoreceptors</a:t>
            </a:r>
            <a:r>
              <a:rPr lang="en-US" dirty="0">
                <a:solidFill>
                  <a:schemeClr val="tx2"/>
                </a:solidFill>
              </a:rPr>
              <a:t> detect different wavelengths of light and send these signals to the brain. </a:t>
            </a:r>
            <a:endParaRPr lang="en-US" dirty="0" smtClean="0">
              <a:solidFill>
                <a:schemeClr val="tx2"/>
              </a:solidFill>
            </a:endParaRPr>
          </a:p>
          <a:p>
            <a:r>
              <a:rPr lang="en-US" u="sng" dirty="0" smtClean="0">
                <a:solidFill>
                  <a:schemeClr val="tx2"/>
                </a:solidFill>
              </a:rPr>
              <a:t>Photoreceptors</a:t>
            </a:r>
            <a:r>
              <a:rPr lang="en-US" dirty="0" smtClean="0">
                <a:solidFill>
                  <a:schemeClr val="tx2"/>
                </a:solidFill>
              </a:rPr>
              <a:t> </a:t>
            </a:r>
            <a:r>
              <a:rPr lang="en-US" dirty="0">
                <a:solidFill>
                  <a:schemeClr val="tx2"/>
                </a:solidFill>
              </a:rPr>
              <a:t>in the </a:t>
            </a:r>
            <a:r>
              <a:rPr lang="en-US" u="sng" dirty="0">
                <a:solidFill>
                  <a:schemeClr val="tx2"/>
                </a:solidFill>
              </a:rPr>
              <a:t>retina</a:t>
            </a:r>
            <a:r>
              <a:rPr lang="en-US" dirty="0">
                <a:solidFill>
                  <a:schemeClr val="tx2"/>
                </a:solidFill>
              </a:rPr>
              <a:t> are light sensitive. </a:t>
            </a:r>
            <a:endParaRPr lang="en-US" dirty="0" smtClean="0">
              <a:solidFill>
                <a:schemeClr val="tx2"/>
              </a:solidFill>
            </a:endParaRPr>
          </a:p>
          <a:p>
            <a:r>
              <a:rPr lang="en-US" dirty="0" smtClean="0">
                <a:solidFill>
                  <a:schemeClr val="tx2"/>
                </a:solidFill>
              </a:rPr>
              <a:t>Color-sensitive </a:t>
            </a:r>
            <a:r>
              <a:rPr lang="en-US" u="sng" dirty="0">
                <a:solidFill>
                  <a:schemeClr val="tx2"/>
                </a:solidFill>
              </a:rPr>
              <a:t>photoreceptors</a:t>
            </a:r>
            <a:r>
              <a:rPr lang="en-US" dirty="0">
                <a:solidFill>
                  <a:schemeClr val="tx2"/>
                </a:solidFill>
              </a:rPr>
              <a:t> are called </a:t>
            </a:r>
            <a:r>
              <a:rPr lang="en-US" u="sng" dirty="0">
                <a:solidFill>
                  <a:schemeClr val="tx2"/>
                </a:solidFill>
              </a:rPr>
              <a:t>cones</a:t>
            </a:r>
            <a:r>
              <a:rPr lang="en-US" dirty="0">
                <a:solidFill>
                  <a:schemeClr val="tx2"/>
                </a:solidFill>
              </a:rPr>
              <a:t>. </a:t>
            </a:r>
            <a:endParaRPr lang="en-US" dirty="0" smtClean="0">
              <a:solidFill>
                <a:schemeClr val="tx2"/>
              </a:solidFill>
            </a:endParaRPr>
          </a:p>
          <a:p>
            <a:r>
              <a:rPr lang="en-US" dirty="0" smtClean="0">
                <a:solidFill>
                  <a:schemeClr val="tx2"/>
                </a:solidFill>
              </a:rPr>
              <a:t>Three </a:t>
            </a:r>
            <a:r>
              <a:rPr lang="en-US" dirty="0">
                <a:solidFill>
                  <a:schemeClr val="tx2"/>
                </a:solidFill>
              </a:rPr>
              <a:t>types of </a:t>
            </a:r>
            <a:r>
              <a:rPr lang="en-US" u="sng" dirty="0">
                <a:solidFill>
                  <a:schemeClr val="tx2"/>
                </a:solidFill>
              </a:rPr>
              <a:t>cones</a:t>
            </a:r>
            <a:r>
              <a:rPr lang="en-US" dirty="0">
                <a:solidFill>
                  <a:schemeClr val="tx2"/>
                </a:solidFill>
              </a:rPr>
              <a:t> respond to short, medium, and long wavelengths of light. </a:t>
            </a:r>
            <a:endParaRPr lang="en-US" dirty="0" smtClean="0">
              <a:solidFill>
                <a:schemeClr val="tx2"/>
              </a:solidFill>
            </a:endParaRPr>
          </a:p>
          <a:p>
            <a:r>
              <a:rPr lang="en-US" dirty="0" smtClean="0">
                <a:solidFill>
                  <a:schemeClr val="tx2"/>
                </a:solidFill>
              </a:rPr>
              <a:t>By </a:t>
            </a:r>
            <a:r>
              <a:rPr lang="en-US" dirty="0">
                <a:solidFill>
                  <a:schemeClr val="tx2"/>
                </a:solidFill>
              </a:rPr>
              <a:t>combining information from all three types of cones, we see all the colors of the visible spectrum</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373126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Movement of Energy</a:t>
            </a:r>
            <a:endParaRPr lang="en-US" dirty="0">
              <a:solidFill>
                <a:schemeClr val="tx2"/>
              </a:solidFill>
            </a:endParaRPr>
          </a:p>
        </p:txBody>
      </p:sp>
      <p:sp>
        <p:nvSpPr>
          <p:cNvPr id="3" name="Content Placeholder 2"/>
          <p:cNvSpPr>
            <a:spLocks noGrp="1"/>
          </p:cNvSpPr>
          <p:nvPr>
            <p:ph idx="1"/>
          </p:nvPr>
        </p:nvSpPr>
        <p:spPr>
          <a:xfrm>
            <a:off x="1117309" y="1701800"/>
            <a:ext cx="10157354" cy="4927600"/>
          </a:xfrm>
        </p:spPr>
        <p:txBody>
          <a:bodyPr>
            <a:normAutofit lnSpcReduction="10000"/>
          </a:bodyPr>
          <a:lstStyle/>
          <a:p>
            <a:r>
              <a:rPr lang="en-US" dirty="0">
                <a:solidFill>
                  <a:schemeClr val="tx2"/>
                </a:solidFill>
              </a:rPr>
              <a:t>Energy can travel from one place to another. </a:t>
            </a:r>
            <a:endParaRPr lang="en-US" dirty="0" smtClean="0">
              <a:solidFill>
                <a:schemeClr val="tx2"/>
              </a:solidFill>
            </a:endParaRPr>
          </a:p>
          <a:p>
            <a:r>
              <a:rPr lang="en-US" dirty="0">
                <a:solidFill>
                  <a:schemeClr val="tx2"/>
                </a:solidFill>
              </a:rPr>
              <a:t>R</a:t>
            </a:r>
            <a:r>
              <a:rPr lang="en-US" dirty="0" smtClean="0">
                <a:solidFill>
                  <a:schemeClr val="tx2"/>
                </a:solidFill>
              </a:rPr>
              <a:t>emember </a:t>
            </a:r>
            <a:r>
              <a:rPr lang="en-US" dirty="0">
                <a:solidFill>
                  <a:schemeClr val="tx2"/>
                </a:solidFill>
              </a:rPr>
              <a:t>that thermal energy can move from one object to another by heat flow, and that objects in motion can transfer energy. </a:t>
            </a:r>
            <a:endParaRPr lang="en-US" dirty="0" smtClean="0">
              <a:solidFill>
                <a:schemeClr val="tx2"/>
              </a:solidFill>
            </a:endParaRPr>
          </a:p>
          <a:p>
            <a:r>
              <a:rPr lang="en-US" dirty="0" smtClean="0">
                <a:solidFill>
                  <a:schemeClr val="tx2"/>
                </a:solidFill>
              </a:rPr>
              <a:t>Energy </a:t>
            </a:r>
            <a:r>
              <a:rPr lang="en-US" dirty="0">
                <a:solidFill>
                  <a:schemeClr val="tx2"/>
                </a:solidFill>
              </a:rPr>
              <a:t>can also move from one place to another through waves. </a:t>
            </a:r>
            <a:endParaRPr lang="en-US" dirty="0" smtClean="0">
              <a:solidFill>
                <a:schemeClr val="tx2"/>
              </a:solidFill>
            </a:endParaRPr>
          </a:p>
          <a:p>
            <a:r>
              <a:rPr lang="en-US" dirty="0" smtClean="0">
                <a:solidFill>
                  <a:schemeClr val="tx2"/>
                </a:solidFill>
              </a:rPr>
              <a:t>Light</a:t>
            </a:r>
            <a:r>
              <a:rPr lang="en-US" dirty="0">
                <a:solidFill>
                  <a:schemeClr val="tx2"/>
                </a:solidFill>
              </a:rPr>
              <a:t>, sound, and other forms of energy travel in waves. </a:t>
            </a:r>
            <a:endParaRPr lang="en-US" dirty="0" smtClean="0">
              <a:solidFill>
                <a:schemeClr val="tx2"/>
              </a:solidFill>
            </a:endParaRPr>
          </a:p>
          <a:p>
            <a:r>
              <a:rPr lang="en-US" dirty="0" smtClean="0">
                <a:solidFill>
                  <a:schemeClr val="tx2"/>
                </a:solidFill>
              </a:rPr>
              <a:t>Waves </a:t>
            </a:r>
            <a:r>
              <a:rPr lang="en-US" dirty="0">
                <a:solidFill>
                  <a:schemeClr val="tx2"/>
                </a:solidFill>
              </a:rPr>
              <a:t>carry energy away from the energy source through space or through matter. </a:t>
            </a:r>
            <a:endParaRPr lang="en-US" dirty="0" smtClean="0">
              <a:solidFill>
                <a:schemeClr val="tx2"/>
              </a:solidFill>
            </a:endParaRPr>
          </a:p>
          <a:p>
            <a:r>
              <a:rPr lang="en-US" dirty="0" smtClean="0">
                <a:solidFill>
                  <a:schemeClr val="tx2"/>
                </a:solidFill>
              </a:rPr>
              <a:t>When </a:t>
            </a:r>
            <a:r>
              <a:rPr lang="en-US" dirty="0">
                <a:solidFill>
                  <a:schemeClr val="tx2"/>
                </a:solidFill>
              </a:rPr>
              <a:t>a wave transfers energy, matter does not move with the energy</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320969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eyes see light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2209801"/>
            <a:ext cx="8504381" cy="352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8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How Plant Cells Interact with Light</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a:solidFill>
                  <a:schemeClr val="tx2"/>
                </a:solidFill>
              </a:rPr>
              <a:t>Like the cells in the retinas of our eyes, some cells in plants also respond to different wavelengths of light. </a:t>
            </a:r>
            <a:endParaRPr lang="en-US" dirty="0" smtClean="0">
              <a:solidFill>
                <a:schemeClr val="tx2"/>
              </a:solidFill>
            </a:endParaRPr>
          </a:p>
          <a:p>
            <a:r>
              <a:rPr lang="en-US" dirty="0" smtClean="0">
                <a:solidFill>
                  <a:schemeClr val="tx2"/>
                </a:solidFill>
              </a:rPr>
              <a:t>They </a:t>
            </a:r>
            <a:r>
              <a:rPr lang="en-US" dirty="0">
                <a:solidFill>
                  <a:schemeClr val="tx2"/>
                </a:solidFill>
              </a:rPr>
              <a:t>use light in a chemical reaction to make food.</a:t>
            </a:r>
          </a:p>
          <a:p>
            <a:r>
              <a:rPr lang="en-US" dirty="0" smtClean="0">
                <a:solidFill>
                  <a:schemeClr val="tx2"/>
                </a:solidFill>
              </a:rPr>
              <a:t>Most </a:t>
            </a:r>
            <a:r>
              <a:rPr lang="en-US" dirty="0">
                <a:solidFill>
                  <a:schemeClr val="tx2"/>
                </a:solidFill>
              </a:rPr>
              <a:t>plant leaves contain chlorophyll, a molecule that absorbs certain wavelengths of light. </a:t>
            </a:r>
            <a:endParaRPr lang="en-US" dirty="0" smtClean="0">
              <a:solidFill>
                <a:schemeClr val="tx2"/>
              </a:solidFill>
            </a:endParaRPr>
          </a:p>
          <a:p>
            <a:r>
              <a:rPr lang="en-US" dirty="0" smtClean="0">
                <a:solidFill>
                  <a:schemeClr val="tx2"/>
                </a:solidFill>
              </a:rPr>
              <a:t>Chlorophyll </a:t>
            </a:r>
            <a:r>
              <a:rPr lang="en-US" dirty="0">
                <a:solidFill>
                  <a:schemeClr val="tx2"/>
                </a:solidFill>
              </a:rPr>
              <a:t>absorbs a lot of red and blue light, but not much green light. </a:t>
            </a:r>
            <a:endParaRPr lang="en-US" dirty="0" smtClean="0">
              <a:solidFill>
                <a:schemeClr val="tx2"/>
              </a:solidFill>
            </a:endParaRPr>
          </a:p>
          <a:p>
            <a:r>
              <a:rPr lang="en-US" dirty="0" smtClean="0">
                <a:solidFill>
                  <a:schemeClr val="tx2"/>
                </a:solidFill>
              </a:rPr>
              <a:t>Green </a:t>
            </a:r>
            <a:r>
              <a:rPr lang="en-US" dirty="0">
                <a:solidFill>
                  <a:schemeClr val="tx2"/>
                </a:solidFill>
              </a:rPr>
              <a:t>light that is not absorbed is reflected. </a:t>
            </a:r>
            <a:endParaRPr lang="en-US" dirty="0" smtClean="0">
              <a:solidFill>
                <a:schemeClr val="tx2"/>
              </a:solidFill>
            </a:endParaRPr>
          </a:p>
          <a:p>
            <a:r>
              <a:rPr lang="en-US" dirty="0" smtClean="0">
                <a:solidFill>
                  <a:schemeClr val="tx2"/>
                </a:solidFill>
              </a:rPr>
              <a:t>The </a:t>
            </a:r>
            <a:r>
              <a:rPr lang="en-US" dirty="0">
                <a:solidFill>
                  <a:schemeClr val="tx2"/>
                </a:solidFill>
              </a:rPr>
              <a:t>photoreceptors in our eyes detect this reflected light, and we see the leaves as green.</a:t>
            </a:r>
          </a:p>
          <a:p>
            <a:endParaRPr lang="en-US" dirty="0"/>
          </a:p>
        </p:txBody>
      </p:sp>
    </p:spTree>
    <p:extLst>
      <p:ext uri="{BB962C8B-B14F-4D97-AF65-F5344CB8AC3E}">
        <p14:creationId xmlns:p14="http://schemas.microsoft.com/office/powerpoint/2010/main" val="208622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1854199"/>
          </a:xfrm>
        </p:spPr>
        <p:txBody>
          <a:bodyPr/>
          <a:lstStyle/>
          <a:p>
            <a:pPr algn="ctr"/>
            <a:r>
              <a:rPr lang="en-US" dirty="0">
                <a:solidFill>
                  <a:schemeClr val="tx2"/>
                </a:solidFill>
              </a:rPr>
              <a:t>Lesson 6: </a:t>
            </a:r>
            <a:r>
              <a:rPr lang="en-US" b="1" dirty="0">
                <a:solidFill>
                  <a:schemeClr val="tx2"/>
                </a:solidFill>
              </a:rPr>
              <a:t>Reflection and Refraction</a:t>
            </a:r>
            <a:endParaRPr lang="en-US" dirty="0">
              <a:solidFill>
                <a:schemeClr val="tx2"/>
              </a:solidFill>
            </a:endParaRPr>
          </a:p>
        </p:txBody>
      </p:sp>
      <p:sp>
        <p:nvSpPr>
          <p:cNvPr id="3" name="Subtitle 2"/>
          <p:cNvSpPr>
            <a:spLocks noGrp="1"/>
          </p:cNvSpPr>
          <p:nvPr>
            <p:ph type="subTitle" idx="1"/>
          </p:nvPr>
        </p:nvSpPr>
        <p:spPr/>
        <p:txBody>
          <a:bodyPr>
            <a:normAutofit fontScale="85000" lnSpcReduction="10000"/>
          </a:bodyPr>
          <a:lstStyle/>
          <a:p>
            <a:pPr algn="ctr"/>
            <a:r>
              <a:rPr lang="en-US" dirty="0">
                <a:solidFill>
                  <a:schemeClr val="tx2"/>
                </a:solidFill>
              </a:rPr>
              <a:t>In this lesson we’ll shed some light on these interactions so you can learn how we see what we see and find out how rainbows form.</a:t>
            </a:r>
          </a:p>
        </p:txBody>
      </p:sp>
    </p:spTree>
    <p:extLst>
      <p:ext uri="{BB962C8B-B14F-4D97-AF65-F5344CB8AC3E}">
        <p14:creationId xmlns:p14="http://schemas.microsoft.com/office/powerpoint/2010/main" val="28187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2012" y="1295400"/>
            <a:ext cx="7543800" cy="4572000"/>
          </a:xfrm>
          <a:prstGeom prst="rect">
            <a:avLst/>
          </a:prstGeom>
        </p:spPr>
      </p:pic>
    </p:spTree>
    <p:extLst>
      <p:ext uri="{BB962C8B-B14F-4D97-AF65-F5344CB8AC3E}">
        <p14:creationId xmlns:p14="http://schemas.microsoft.com/office/powerpoint/2010/main" val="388430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Reflection and Refraction</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a:solidFill>
                  <a:schemeClr val="tx2"/>
                </a:solidFill>
              </a:rPr>
              <a:t>You see things because of light coming from them. </a:t>
            </a:r>
            <a:endParaRPr lang="en-US" dirty="0" smtClean="0">
              <a:solidFill>
                <a:schemeClr val="tx2"/>
              </a:solidFill>
            </a:endParaRPr>
          </a:p>
          <a:p>
            <a:r>
              <a:rPr lang="en-US" dirty="0" smtClean="0">
                <a:solidFill>
                  <a:schemeClr val="tx2"/>
                </a:solidFill>
              </a:rPr>
              <a:t>You </a:t>
            </a:r>
            <a:r>
              <a:rPr lang="en-US" dirty="0">
                <a:solidFill>
                  <a:schemeClr val="tx2"/>
                </a:solidFill>
              </a:rPr>
              <a:t>see a spoon because light "bounces" off the spoon and enters your eye, which sends a message to your brain. </a:t>
            </a:r>
            <a:endParaRPr lang="en-US" dirty="0" smtClean="0">
              <a:solidFill>
                <a:schemeClr val="tx2"/>
              </a:solidFill>
            </a:endParaRPr>
          </a:p>
          <a:p>
            <a:r>
              <a:rPr lang="en-US" b="1" dirty="0" smtClean="0">
                <a:solidFill>
                  <a:schemeClr val="tx2"/>
                </a:solidFill>
              </a:rPr>
              <a:t>Light </a:t>
            </a:r>
            <a:r>
              <a:rPr lang="en-US" b="1" dirty="0">
                <a:solidFill>
                  <a:schemeClr val="tx2"/>
                </a:solidFill>
              </a:rPr>
              <a:t>bouncing off something is </a:t>
            </a:r>
            <a:r>
              <a:rPr lang="en-US" b="1" dirty="0" smtClean="0">
                <a:solidFill>
                  <a:schemeClr val="tx2"/>
                </a:solidFill>
              </a:rPr>
              <a:t>called </a:t>
            </a:r>
            <a:r>
              <a:rPr lang="en-US" b="1" u="sng" dirty="0" smtClean="0">
                <a:solidFill>
                  <a:schemeClr val="tx2"/>
                </a:solidFill>
              </a:rPr>
              <a:t>reflection</a:t>
            </a:r>
            <a:r>
              <a:rPr lang="en-US" dirty="0">
                <a:solidFill>
                  <a:schemeClr val="tx2"/>
                </a:solidFill>
              </a:rPr>
              <a:t>. </a:t>
            </a:r>
            <a:endParaRPr lang="en-US" dirty="0" smtClean="0">
              <a:solidFill>
                <a:schemeClr val="tx2"/>
              </a:solidFill>
            </a:endParaRPr>
          </a:p>
          <a:p>
            <a:pPr lvl="1"/>
            <a:r>
              <a:rPr lang="en-US" dirty="0" smtClean="0">
                <a:solidFill>
                  <a:schemeClr val="tx2"/>
                </a:solidFill>
              </a:rPr>
              <a:t>When </a:t>
            </a:r>
            <a:r>
              <a:rPr lang="en-US" dirty="0">
                <a:solidFill>
                  <a:schemeClr val="tx2"/>
                </a:solidFill>
              </a:rPr>
              <a:t>light is reflected, the direction of its path changes.</a:t>
            </a:r>
          </a:p>
          <a:p>
            <a:r>
              <a:rPr lang="en-US" b="1" dirty="0" smtClean="0">
                <a:solidFill>
                  <a:schemeClr val="tx2"/>
                </a:solidFill>
              </a:rPr>
              <a:t>The </a:t>
            </a:r>
            <a:r>
              <a:rPr lang="en-US" b="1" dirty="0">
                <a:solidFill>
                  <a:schemeClr val="tx2"/>
                </a:solidFill>
              </a:rPr>
              <a:t>change of direction when light passes from one medium into another is called </a:t>
            </a:r>
            <a:r>
              <a:rPr lang="en-US" b="1" u="sng" dirty="0">
                <a:solidFill>
                  <a:schemeClr val="tx2"/>
                </a:solidFill>
              </a:rPr>
              <a:t>refraction</a:t>
            </a:r>
            <a:r>
              <a:rPr lang="en-US" b="1" dirty="0">
                <a:solidFill>
                  <a:schemeClr val="tx2"/>
                </a:solidFill>
              </a:rPr>
              <a:t>.</a:t>
            </a:r>
          </a:p>
          <a:p>
            <a:endParaRPr lang="en-US" dirty="0"/>
          </a:p>
        </p:txBody>
      </p:sp>
    </p:spTree>
    <p:extLst>
      <p:ext uri="{BB962C8B-B14F-4D97-AF65-F5344CB8AC3E}">
        <p14:creationId xmlns:p14="http://schemas.microsoft.com/office/powerpoint/2010/main" val="38112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Light Rays</a:t>
            </a:r>
          </a:p>
        </p:txBody>
      </p:sp>
      <p:sp>
        <p:nvSpPr>
          <p:cNvPr id="3" name="Content Placeholder 2"/>
          <p:cNvSpPr>
            <a:spLocks noGrp="1"/>
          </p:cNvSpPr>
          <p:nvPr>
            <p:ph idx="1"/>
          </p:nvPr>
        </p:nvSpPr>
        <p:spPr/>
        <p:txBody>
          <a:bodyPr/>
          <a:lstStyle/>
          <a:p>
            <a:r>
              <a:rPr lang="en-US" dirty="0" smtClean="0">
                <a:solidFill>
                  <a:schemeClr val="tx2"/>
                </a:solidFill>
              </a:rPr>
              <a:t>When </a:t>
            </a:r>
            <a:r>
              <a:rPr lang="en-US" dirty="0">
                <a:solidFill>
                  <a:schemeClr val="tx2"/>
                </a:solidFill>
              </a:rPr>
              <a:t>light travels through a </a:t>
            </a:r>
            <a:r>
              <a:rPr lang="en-US" dirty="0" smtClean="0">
                <a:solidFill>
                  <a:schemeClr val="tx2"/>
                </a:solidFill>
              </a:rPr>
              <a:t>uniform </a:t>
            </a:r>
            <a:r>
              <a:rPr lang="en-US" u="sng" dirty="0" smtClean="0">
                <a:solidFill>
                  <a:schemeClr val="tx2"/>
                </a:solidFill>
              </a:rPr>
              <a:t>medium</a:t>
            </a:r>
            <a:r>
              <a:rPr lang="en-US" dirty="0">
                <a:solidFill>
                  <a:schemeClr val="tx2"/>
                </a:solidFill>
              </a:rPr>
              <a:t>, such as air, it does not change direction. </a:t>
            </a:r>
            <a:endParaRPr lang="en-US" dirty="0" smtClean="0">
              <a:solidFill>
                <a:schemeClr val="tx2"/>
              </a:solidFill>
            </a:endParaRPr>
          </a:p>
          <a:p>
            <a:r>
              <a:rPr lang="en-US" dirty="0" smtClean="0">
                <a:solidFill>
                  <a:schemeClr val="tx2"/>
                </a:solidFill>
              </a:rPr>
              <a:t>When</a:t>
            </a:r>
            <a:r>
              <a:rPr lang="en-US" dirty="0">
                <a:solidFill>
                  <a:schemeClr val="tx2"/>
                </a:solidFill>
              </a:rPr>
              <a:t> a beam of light crosses a dark room, dust particles in the air show the path of light, and it is always a straight path</a:t>
            </a:r>
            <a:r>
              <a:rPr lang="en-US" dirty="0" smtClean="0">
                <a:solidFill>
                  <a:schemeClr val="tx2"/>
                </a:solidFill>
              </a:rPr>
              <a:t>.</a:t>
            </a:r>
            <a:endParaRPr lang="en-US" dirty="0">
              <a:solidFill>
                <a:schemeClr val="tx2"/>
              </a:solidFill>
            </a:endParaRPr>
          </a:p>
        </p:txBody>
      </p:sp>
      <p:pic>
        <p:nvPicPr>
          <p:cNvPr id="4" name="Picture 3"/>
          <p:cNvPicPr>
            <a:picLocks noChangeAspect="1"/>
          </p:cNvPicPr>
          <p:nvPr/>
        </p:nvPicPr>
        <p:blipFill>
          <a:blip r:embed="rId2"/>
          <a:stretch>
            <a:fillRect/>
          </a:stretch>
        </p:blipFill>
        <p:spPr>
          <a:xfrm>
            <a:off x="4646612" y="3505200"/>
            <a:ext cx="2667000" cy="3124200"/>
          </a:xfrm>
          <a:prstGeom prst="rect">
            <a:avLst/>
          </a:prstGeom>
        </p:spPr>
      </p:pic>
    </p:spTree>
    <p:extLst>
      <p:ext uri="{BB962C8B-B14F-4D97-AF65-F5344CB8AC3E}">
        <p14:creationId xmlns:p14="http://schemas.microsoft.com/office/powerpoint/2010/main" val="360054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Reflecting, Absorbing, and Transmitting Light</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u="sng" dirty="0" smtClean="0">
                <a:solidFill>
                  <a:schemeClr val="tx2"/>
                </a:solidFill>
              </a:rPr>
              <a:t>Reflection</a:t>
            </a:r>
            <a:r>
              <a:rPr lang="en-US" dirty="0">
                <a:solidFill>
                  <a:schemeClr val="tx2"/>
                </a:solidFill>
              </a:rPr>
              <a:t>: when light bounces off of an object, such as a mirror or the surface of the water</a:t>
            </a:r>
          </a:p>
          <a:p>
            <a:r>
              <a:rPr lang="en-US" u="sng" dirty="0">
                <a:solidFill>
                  <a:schemeClr val="tx2"/>
                </a:solidFill>
              </a:rPr>
              <a:t>Transmission</a:t>
            </a:r>
            <a:r>
              <a:rPr lang="en-US" dirty="0">
                <a:solidFill>
                  <a:schemeClr val="tx2"/>
                </a:solidFill>
              </a:rPr>
              <a:t>: when light passes through an object, such as a window</a:t>
            </a:r>
          </a:p>
          <a:p>
            <a:r>
              <a:rPr lang="en-US" u="sng" dirty="0" smtClean="0">
                <a:solidFill>
                  <a:schemeClr val="tx2"/>
                </a:solidFill>
              </a:rPr>
              <a:t>Absorption</a:t>
            </a:r>
            <a:r>
              <a:rPr lang="en-US" dirty="0" smtClean="0">
                <a:solidFill>
                  <a:schemeClr val="tx2"/>
                </a:solidFill>
              </a:rPr>
              <a:t>: when </a:t>
            </a:r>
            <a:r>
              <a:rPr lang="en-US" dirty="0">
                <a:solidFill>
                  <a:schemeClr val="tx2"/>
                </a:solidFill>
              </a:rPr>
              <a:t>light strikes an object, such as a wall, and is not transmitted or reflected</a:t>
            </a:r>
          </a:p>
          <a:p>
            <a:pPr marL="0" indent="0">
              <a:buNone/>
            </a:pPr>
            <a:r>
              <a:rPr lang="en-US" dirty="0" smtClean="0">
                <a:solidFill>
                  <a:schemeClr val="tx2"/>
                </a:solidFill>
              </a:rPr>
              <a:t>***Typically</a:t>
            </a:r>
            <a:r>
              <a:rPr lang="en-US" dirty="0">
                <a:solidFill>
                  <a:schemeClr val="tx2"/>
                </a:solidFill>
              </a:rPr>
              <a:t>, light is not solely reflected, or transmitted, or absorbed. Instead, it often does all three to varying degrees. </a:t>
            </a:r>
            <a:endParaRPr lang="en-US" dirty="0"/>
          </a:p>
        </p:txBody>
      </p:sp>
    </p:spTree>
    <p:extLst>
      <p:ext uri="{BB962C8B-B14F-4D97-AF65-F5344CB8AC3E}">
        <p14:creationId xmlns:p14="http://schemas.microsoft.com/office/powerpoint/2010/main" val="284867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How Refraction Works</a:t>
            </a:r>
          </a:p>
        </p:txBody>
      </p:sp>
      <p:sp>
        <p:nvSpPr>
          <p:cNvPr id="3" name="Content Placeholder 2"/>
          <p:cNvSpPr>
            <a:spLocks noGrp="1"/>
          </p:cNvSpPr>
          <p:nvPr>
            <p:ph idx="1"/>
          </p:nvPr>
        </p:nvSpPr>
        <p:spPr/>
        <p:txBody>
          <a:bodyPr/>
          <a:lstStyle/>
          <a:p>
            <a:r>
              <a:rPr lang="en-US" dirty="0" smtClean="0">
                <a:solidFill>
                  <a:schemeClr val="tx2"/>
                </a:solidFill>
              </a:rPr>
              <a:t>When </a:t>
            </a:r>
            <a:r>
              <a:rPr lang="en-US" dirty="0">
                <a:solidFill>
                  <a:schemeClr val="tx2"/>
                </a:solidFill>
              </a:rPr>
              <a:t>light moves from one transparent medium to another, it often changes speed. </a:t>
            </a:r>
            <a:endParaRPr lang="en-US" dirty="0" smtClean="0">
              <a:solidFill>
                <a:schemeClr val="tx2"/>
              </a:solidFill>
            </a:endParaRPr>
          </a:p>
          <a:p>
            <a:r>
              <a:rPr lang="en-US" dirty="0" smtClean="0">
                <a:solidFill>
                  <a:schemeClr val="tx2"/>
                </a:solidFill>
              </a:rPr>
              <a:t>The </a:t>
            </a:r>
            <a:r>
              <a:rPr lang="en-US" dirty="0">
                <a:solidFill>
                  <a:schemeClr val="tx2"/>
                </a:solidFill>
              </a:rPr>
              <a:t>change of speed causes the light to change direction, and this change of direction is called refraction. </a:t>
            </a:r>
            <a:endParaRPr lang="en-US" dirty="0" smtClean="0">
              <a:solidFill>
                <a:schemeClr val="tx2"/>
              </a:solidFill>
            </a:endParaRPr>
          </a:p>
          <a:p>
            <a:pPr lvl="1"/>
            <a:r>
              <a:rPr lang="en-US" dirty="0" smtClean="0">
                <a:solidFill>
                  <a:schemeClr val="tx2"/>
                </a:solidFill>
              </a:rPr>
              <a:t>That’s </a:t>
            </a:r>
            <a:r>
              <a:rPr lang="en-US" dirty="0">
                <a:solidFill>
                  <a:schemeClr val="tx2"/>
                </a:solidFill>
              </a:rPr>
              <a:t>why a straw in a glass of water looks bent from some angles, even though it’s really straight.</a:t>
            </a:r>
          </a:p>
          <a:p>
            <a:pPr lvl="1"/>
            <a:r>
              <a:rPr lang="en-US" dirty="0">
                <a:solidFill>
                  <a:schemeClr val="tx2"/>
                </a:solidFill>
              </a:rPr>
              <a:t>The light bends because it changes speed from one medium to the other. </a:t>
            </a:r>
            <a:endParaRPr lang="en-US" dirty="0" smtClean="0">
              <a:solidFill>
                <a:schemeClr val="tx2"/>
              </a:solidFill>
            </a:endParaRPr>
          </a:p>
          <a:p>
            <a:pPr lvl="1"/>
            <a:r>
              <a:rPr lang="en-US" dirty="0" smtClean="0">
                <a:solidFill>
                  <a:schemeClr val="tx2"/>
                </a:solidFill>
              </a:rPr>
              <a:t>Light </a:t>
            </a:r>
            <a:r>
              <a:rPr lang="en-US" dirty="0">
                <a:solidFill>
                  <a:schemeClr val="tx2"/>
                </a:solidFill>
              </a:rPr>
              <a:t>has different speeds in different materials.</a:t>
            </a:r>
          </a:p>
          <a:p>
            <a:endParaRPr lang="en-US" dirty="0"/>
          </a:p>
        </p:txBody>
      </p:sp>
    </p:spTree>
    <p:extLst>
      <p:ext uri="{BB962C8B-B14F-4D97-AF65-F5344CB8AC3E}">
        <p14:creationId xmlns:p14="http://schemas.microsoft.com/office/powerpoint/2010/main" val="427841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17309" y="762000"/>
            <a:ext cx="10157354" cy="5181600"/>
          </a:xfrm>
          <a:prstGeom prst="rect">
            <a:avLst/>
          </a:prstGeom>
        </p:spPr>
      </p:pic>
    </p:spTree>
    <p:extLst>
      <p:ext uri="{BB962C8B-B14F-4D97-AF65-F5344CB8AC3E}">
        <p14:creationId xmlns:p14="http://schemas.microsoft.com/office/powerpoint/2010/main" val="78677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94012" y="1143000"/>
            <a:ext cx="6950075" cy="4724400"/>
          </a:xfrm>
          <a:prstGeom prst="rect">
            <a:avLst/>
          </a:prstGeom>
        </p:spPr>
      </p:pic>
    </p:spTree>
    <p:extLst>
      <p:ext uri="{BB962C8B-B14F-4D97-AF65-F5344CB8AC3E}">
        <p14:creationId xmlns:p14="http://schemas.microsoft.com/office/powerpoint/2010/main" val="37158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Waves and Energy</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A </a:t>
            </a:r>
            <a:r>
              <a:rPr lang="en-US" u="sng" dirty="0">
                <a:solidFill>
                  <a:schemeClr val="tx2"/>
                </a:solidFill>
              </a:rPr>
              <a:t>medium</a:t>
            </a:r>
            <a:r>
              <a:rPr lang="en-US" dirty="0">
                <a:solidFill>
                  <a:schemeClr val="tx2"/>
                </a:solidFill>
              </a:rPr>
              <a:t> is any substance that a wave can travel through. </a:t>
            </a:r>
            <a:endParaRPr lang="en-US" dirty="0" smtClean="0">
              <a:solidFill>
                <a:schemeClr val="tx2"/>
              </a:solidFill>
            </a:endParaRPr>
          </a:p>
          <a:p>
            <a:r>
              <a:rPr lang="en-US" dirty="0" smtClean="0">
                <a:solidFill>
                  <a:schemeClr val="tx2"/>
                </a:solidFill>
              </a:rPr>
              <a:t>Sound </a:t>
            </a:r>
            <a:r>
              <a:rPr lang="en-US" dirty="0">
                <a:solidFill>
                  <a:schemeClr val="tx2"/>
                </a:solidFill>
              </a:rPr>
              <a:t>waves often travel through the medium of air. </a:t>
            </a:r>
            <a:endParaRPr lang="en-US" dirty="0" smtClean="0">
              <a:solidFill>
                <a:schemeClr val="tx2"/>
              </a:solidFill>
            </a:endParaRPr>
          </a:p>
          <a:p>
            <a:r>
              <a:rPr lang="en-US" dirty="0" smtClean="0">
                <a:solidFill>
                  <a:schemeClr val="tx2"/>
                </a:solidFill>
              </a:rPr>
              <a:t>Waves </a:t>
            </a:r>
            <a:r>
              <a:rPr lang="en-US" dirty="0">
                <a:solidFill>
                  <a:schemeClr val="tx2"/>
                </a:solidFill>
              </a:rPr>
              <a:t>that require a medium to travel are </a:t>
            </a:r>
            <a:r>
              <a:rPr lang="en-US" dirty="0" smtClean="0">
                <a:solidFill>
                  <a:schemeClr val="tx2"/>
                </a:solidFill>
              </a:rPr>
              <a:t>called mechanical waves</a:t>
            </a:r>
            <a:endParaRPr lang="en-US" dirty="0">
              <a:solidFill>
                <a:schemeClr val="tx2"/>
              </a:solidFill>
            </a:endParaRPr>
          </a:p>
        </p:txBody>
      </p:sp>
    </p:spTree>
    <p:extLst>
      <p:ext uri="{BB962C8B-B14F-4D97-AF65-F5344CB8AC3E}">
        <p14:creationId xmlns:p14="http://schemas.microsoft.com/office/powerpoint/2010/main" val="90967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Composition of a Medium and Speed of Light</a:t>
            </a:r>
            <a:endParaRPr lang="en-US" dirty="0">
              <a:solidFill>
                <a:schemeClr val="tx2"/>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2"/>
                </a:solidFill>
              </a:rPr>
              <a:t>You </a:t>
            </a:r>
            <a:r>
              <a:rPr lang="en-US" dirty="0">
                <a:solidFill>
                  <a:schemeClr val="tx2"/>
                </a:solidFill>
              </a:rPr>
              <a:t>may remember that the speed of light is constant in a </a:t>
            </a:r>
            <a:r>
              <a:rPr lang="en-US" b="1" dirty="0">
                <a:solidFill>
                  <a:schemeClr val="tx2"/>
                </a:solidFill>
              </a:rPr>
              <a:t>vacuum</a:t>
            </a:r>
            <a:r>
              <a:rPr lang="en-US" dirty="0">
                <a:solidFill>
                  <a:schemeClr val="tx2"/>
                </a:solidFill>
              </a:rPr>
              <a:t>. </a:t>
            </a:r>
            <a:endParaRPr lang="en-US" dirty="0" smtClean="0">
              <a:solidFill>
                <a:schemeClr val="tx2"/>
              </a:solidFill>
            </a:endParaRPr>
          </a:p>
          <a:p>
            <a:r>
              <a:rPr lang="en-US" dirty="0" smtClean="0">
                <a:solidFill>
                  <a:schemeClr val="tx2"/>
                </a:solidFill>
              </a:rPr>
              <a:t>Usually</a:t>
            </a:r>
            <a:r>
              <a:rPr lang="en-US" dirty="0">
                <a:solidFill>
                  <a:schemeClr val="tx2"/>
                </a:solidFill>
              </a:rPr>
              <a:t>, though, light is not traveling in a vacuum</a:t>
            </a:r>
            <a:r>
              <a:rPr lang="en-US" dirty="0" smtClean="0">
                <a:solidFill>
                  <a:schemeClr val="tx2"/>
                </a:solidFill>
              </a:rPr>
              <a:t>.</a:t>
            </a:r>
          </a:p>
          <a:p>
            <a:pPr lvl="1"/>
            <a:r>
              <a:rPr lang="en-US" dirty="0" smtClean="0">
                <a:solidFill>
                  <a:schemeClr val="tx2"/>
                </a:solidFill>
              </a:rPr>
              <a:t> </a:t>
            </a:r>
            <a:r>
              <a:rPr lang="en-US" dirty="0">
                <a:solidFill>
                  <a:schemeClr val="tx2"/>
                </a:solidFill>
              </a:rPr>
              <a:t>Two exceptions are in light bulbs, which feature a partial vacuum, and in outer space, which is also considered a vacuum.</a:t>
            </a:r>
          </a:p>
          <a:p>
            <a:r>
              <a:rPr lang="en-US" dirty="0">
                <a:solidFill>
                  <a:schemeClr val="tx2"/>
                </a:solidFill>
              </a:rPr>
              <a:t>When light is not traveling in a vacuum, it is being transmitted through a medium. </a:t>
            </a:r>
            <a:endParaRPr lang="en-US" dirty="0" smtClean="0">
              <a:solidFill>
                <a:schemeClr val="tx2"/>
              </a:solidFill>
            </a:endParaRPr>
          </a:p>
          <a:p>
            <a:r>
              <a:rPr lang="en-US" dirty="0" smtClean="0">
                <a:solidFill>
                  <a:schemeClr val="tx2"/>
                </a:solidFill>
              </a:rPr>
              <a:t>As </a:t>
            </a:r>
            <a:r>
              <a:rPr lang="en-US" dirty="0">
                <a:solidFill>
                  <a:schemeClr val="tx2"/>
                </a:solidFill>
              </a:rPr>
              <a:t>it moves, its speed changes, and the amount of this change depends on the composition of the medium. </a:t>
            </a:r>
            <a:endParaRPr lang="en-US" dirty="0" smtClean="0">
              <a:solidFill>
                <a:schemeClr val="tx2"/>
              </a:solidFill>
            </a:endParaRPr>
          </a:p>
          <a:p>
            <a:pPr lvl="1"/>
            <a:r>
              <a:rPr lang="en-US" dirty="0" smtClean="0">
                <a:solidFill>
                  <a:schemeClr val="tx2"/>
                </a:solidFill>
              </a:rPr>
              <a:t>When </a:t>
            </a:r>
            <a:r>
              <a:rPr lang="en-US" dirty="0">
                <a:solidFill>
                  <a:schemeClr val="tx2"/>
                </a:solidFill>
              </a:rPr>
              <a:t>light travels through air, it moves just slightly slower than it does in a vacuum.</a:t>
            </a:r>
          </a:p>
          <a:p>
            <a:pPr lvl="1"/>
            <a:r>
              <a:rPr lang="en-US" dirty="0" smtClean="0">
                <a:solidFill>
                  <a:schemeClr val="tx2"/>
                </a:solidFill>
              </a:rPr>
              <a:t>In </a:t>
            </a:r>
            <a:r>
              <a:rPr lang="en-US" dirty="0">
                <a:solidFill>
                  <a:schemeClr val="tx2"/>
                </a:solidFill>
              </a:rPr>
              <a:t>water, light moves about 25% slower than in a vacuum.</a:t>
            </a:r>
          </a:p>
          <a:p>
            <a:pPr lvl="1"/>
            <a:r>
              <a:rPr lang="en-US" dirty="0" smtClean="0">
                <a:solidFill>
                  <a:schemeClr val="tx2"/>
                </a:solidFill>
              </a:rPr>
              <a:t>Light </a:t>
            </a:r>
            <a:r>
              <a:rPr lang="en-US" dirty="0">
                <a:solidFill>
                  <a:schemeClr val="tx2"/>
                </a:solidFill>
              </a:rPr>
              <a:t>travels about 33% slower through glass than in a </a:t>
            </a:r>
            <a:r>
              <a:rPr lang="en-US" dirty="0" smtClean="0">
                <a:solidFill>
                  <a:schemeClr val="tx2"/>
                </a:solidFill>
              </a:rPr>
              <a:t>vacuum</a:t>
            </a:r>
          </a:p>
          <a:p>
            <a:r>
              <a:rPr lang="en-US" dirty="0" smtClean="0">
                <a:solidFill>
                  <a:schemeClr val="tx2"/>
                </a:solidFill>
              </a:rPr>
              <a:t>K12 EX. Rainbow</a:t>
            </a:r>
            <a:endParaRPr lang="en-US" dirty="0">
              <a:solidFill>
                <a:schemeClr val="tx2"/>
              </a:solidFill>
            </a:endParaRPr>
          </a:p>
        </p:txBody>
      </p:sp>
    </p:spTree>
    <p:extLst>
      <p:ext uri="{BB962C8B-B14F-4D97-AF65-F5344CB8AC3E}">
        <p14:creationId xmlns:p14="http://schemas.microsoft.com/office/powerpoint/2010/main" val="92384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625600"/>
          </a:xfrm>
        </p:spPr>
        <p:txBody>
          <a:bodyPr/>
          <a:lstStyle/>
          <a:p>
            <a:pPr algn="ctr"/>
            <a:r>
              <a:rPr lang="en-US" b="1" dirty="0">
                <a:solidFill>
                  <a:schemeClr val="tx2"/>
                </a:solidFill>
              </a:rPr>
              <a:t>Light is Everywhere!</a:t>
            </a:r>
            <a:r>
              <a:rPr lang="en-US" dirty="0"/>
              <a:t/>
            </a:r>
            <a:br>
              <a:rPr lang="en-US" dirty="0"/>
            </a:br>
            <a:endParaRPr lang="en-US" b="1" dirty="0"/>
          </a:p>
        </p:txBody>
      </p:sp>
      <p:sp>
        <p:nvSpPr>
          <p:cNvPr id="3" name="Content Placeholder 2"/>
          <p:cNvSpPr>
            <a:spLocks noGrp="1"/>
          </p:cNvSpPr>
          <p:nvPr>
            <p:ph idx="1"/>
          </p:nvPr>
        </p:nvSpPr>
        <p:spPr/>
        <p:txBody>
          <a:bodyPr/>
          <a:lstStyle/>
          <a:p>
            <a:r>
              <a:rPr lang="en-US" dirty="0" smtClean="0">
                <a:solidFill>
                  <a:schemeClr val="tx2"/>
                </a:solidFill>
              </a:rPr>
              <a:t>Unless </a:t>
            </a:r>
            <a:r>
              <a:rPr lang="en-US" dirty="0">
                <a:solidFill>
                  <a:schemeClr val="tx2"/>
                </a:solidFill>
              </a:rPr>
              <a:t>you happen to be standing in a dark closet, the chances are very good that you are surrounded by light. </a:t>
            </a:r>
            <a:endParaRPr lang="en-US" dirty="0" smtClean="0">
              <a:solidFill>
                <a:schemeClr val="tx2"/>
              </a:solidFill>
            </a:endParaRPr>
          </a:p>
          <a:p>
            <a:r>
              <a:rPr lang="en-US" dirty="0" smtClean="0">
                <a:solidFill>
                  <a:schemeClr val="tx2"/>
                </a:solidFill>
              </a:rPr>
              <a:t>Some </a:t>
            </a:r>
            <a:r>
              <a:rPr lang="en-US" dirty="0">
                <a:solidFill>
                  <a:schemeClr val="tx2"/>
                </a:solidFill>
              </a:rPr>
              <a:t>of this light is reflecting off surfaces, some is absorbed, and still more light may be transmitted through mediums.</a:t>
            </a:r>
          </a:p>
          <a:p>
            <a:r>
              <a:rPr lang="en-US" dirty="0">
                <a:solidFill>
                  <a:schemeClr val="tx2"/>
                </a:solidFill>
              </a:rPr>
              <a:t>Different materials respond differently to light</a:t>
            </a:r>
          </a:p>
          <a:p>
            <a:endParaRPr lang="en-US" dirty="0"/>
          </a:p>
        </p:txBody>
      </p:sp>
    </p:spTree>
    <p:extLst>
      <p:ext uri="{BB962C8B-B14F-4D97-AF65-F5344CB8AC3E}">
        <p14:creationId xmlns:p14="http://schemas.microsoft.com/office/powerpoint/2010/main" val="2022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1396999"/>
          </a:xfrm>
        </p:spPr>
        <p:txBody>
          <a:bodyPr/>
          <a:lstStyle/>
          <a:p>
            <a:pPr algn="ctr"/>
            <a:r>
              <a:rPr lang="en-US" dirty="0">
                <a:solidFill>
                  <a:schemeClr val="tx2"/>
                </a:solidFill>
              </a:rPr>
              <a:t>Lesson 7: </a:t>
            </a:r>
            <a:r>
              <a:rPr lang="en-US" b="1" dirty="0">
                <a:solidFill>
                  <a:schemeClr val="tx2"/>
                </a:solidFill>
              </a:rPr>
              <a:t>Lenses</a:t>
            </a:r>
            <a:endParaRPr lang="en-US" dirty="0">
              <a:solidFill>
                <a:schemeClr val="tx2"/>
              </a:solidFill>
            </a:endParaRPr>
          </a:p>
        </p:txBody>
      </p:sp>
      <p:sp>
        <p:nvSpPr>
          <p:cNvPr id="3" name="Subtitle 2"/>
          <p:cNvSpPr>
            <a:spLocks noGrp="1"/>
          </p:cNvSpPr>
          <p:nvPr>
            <p:ph type="subTitle" idx="1"/>
          </p:nvPr>
        </p:nvSpPr>
        <p:spPr/>
        <p:txBody>
          <a:bodyPr>
            <a:normAutofit fontScale="92500" lnSpcReduction="10000"/>
          </a:bodyPr>
          <a:lstStyle/>
          <a:p>
            <a:pPr algn="ctr"/>
            <a:r>
              <a:rPr lang="en-US" dirty="0">
                <a:solidFill>
                  <a:schemeClr val="tx2"/>
                </a:solidFill>
              </a:rPr>
              <a:t>In this lesson, you will explore what lenses are, how they work, how they are used in instruments, and how they help us see.</a:t>
            </a:r>
          </a:p>
        </p:txBody>
      </p:sp>
    </p:spTree>
    <p:extLst>
      <p:ext uri="{BB962C8B-B14F-4D97-AF65-F5344CB8AC3E}">
        <p14:creationId xmlns:p14="http://schemas.microsoft.com/office/powerpoint/2010/main" val="39539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Lenses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What </a:t>
            </a:r>
            <a:r>
              <a:rPr lang="en-US" dirty="0">
                <a:solidFill>
                  <a:schemeClr val="tx2"/>
                </a:solidFill>
              </a:rPr>
              <a:t>exactly is a </a:t>
            </a:r>
            <a:r>
              <a:rPr lang="en-US" u="sng" dirty="0">
                <a:solidFill>
                  <a:schemeClr val="tx2"/>
                </a:solidFill>
              </a:rPr>
              <a:t>lens</a:t>
            </a:r>
            <a:r>
              <a:rPr lang="en-US" dirty="0">
                <a:solidFill>
                  <a:schemeClr val="tx2"/>
                </a:solidFill>
              </a:rPr>
              <a:t>? </a:t>
            </a:r>
            <a:endParaRPr lang="en-US" dirty="0" smtClean="0">
              <a:solidFill>
                <a:schemeClr val="tx2"/>
              </a:solidFill>
            </a:endParaRPr>
          </a:p>
          <a:p>
            <a:r>
              <a:rPr lang="en-US" dirty="0" smtClean="0">
                <a:solidFill>
                  <a:schemeClr val="tx2"/>
                </a:solidFill>
              </a:rPr>
              <a:t>A</a:t>
            </a:r>
            <a:r>
              <a:rPr lang="en-US" dirty="0">
                <a:solidFill>
                  <a:schemeClr val="tx2"/>
                </a:solidFill>
              </a:rPr>
              <a:t> </a:t>
            </a:r>
            <a:r>
              <a:rPr lang="en-US" u="sng" dirty="0">
                <a:solidFill>
                  <a:schemeClr val="tx2"/>
                </a:solidFill>
              </a:rPr>
              <a:t>lens</a:t>
            </a:r>
            <a:r>
              <a:rPr lang="en-US" dirty="0">
                <a:solidFill>
                  <a:schemeClr val="tx2"/>
                </a:solidFill>
              </a:rPr>
              <a:t> is a transparent object with at least one curved surface. </a:t>
            </a:r>
            <a:endParaRPr lang="en-US" dirty="0" smtClean="0">
              <a:solidFill>
                <a:schemeClr val="tx2"/>
              </a:solidFill>
            </a:endParaRPr>
          </a:p>
          <a:p>
            <a:pPr lvl="1"/>
            <a:r>
              <a:rPr lang="en-US" dirty="0" smtClean="0">
                <a:solidFill>
                  <a:schemeClr val="tx2"/>
                </a:solidFill>
              </a:rPr>
              <a:t>Because </a:t>
            </a:r>
            <a:r>
              <a:rPr lang="en-US" dirty="0">
                <a:solidFill>
                  <a:schemeClr val="tx2"/>
                </a:solidFill>
              </a:rPr>
              <a:t>of the curve of a lens, light strikes most parts of it at an angle. </a:t>
            </a:r>
            <a:endParaRPr lang="en-US" dirty="0" smtClean="0">
              <a:solidFill>
                <a:schemeClr val="tx2"/>
              </a:solidFill>
            </a:endParaRPr>
          </a:p>
          <a:p>
            <a:pPr lvl="1"/>
            <a:r>
              <a:rPr lang="en-US" dirty="0" smtClean="0">
                <a:solidFill>
                  <a:schemeClr val="tx2"/>
                </a:solidFill>
              </a:rPr>
              <a:t>Like </a:t>
            </a:r>
            <a:r>
              <a:rPr lang="en-US" dirty="0">
                <a:solidFill>
                  <a:schemeClr val="tx2"/>
                </a:solidFill>
              </a:rPr>
              <a:t>the beam of light entering water in the previous example, light that strikes a lens at an angle refracts. </a:t>
            </a:r>
            <a:endParaRPr lang="en-US" dirty="0" smtClean="0">
              <a:solidFill>
                <a:schemeClr val="tx2"/>
              </a:solidFill>
            </a:endParaRPr>
          </a:p>
          <a:p>
            <a:pPr lvl="1"/>
            <a:r>
              <a:rPr lang="en-US" dirty="0" smtClean="0">
                <a:solidFill>
                  <a:schemeClr val="tx2"/>
                </a:solidFill>
              </a:rPr>
              <a:t>Light </a:t>
            </a:r>
            <a:r>
              <a:rPr lang="en-US" dirty="0">
                <a:solidFill>
                  <a:schemeClr val="tx2"/>
                </a:solidFill>
              </a:rPr>
              <a:t>that does not strike a lens at an angle continues through the lens without changing directions. </a:t>
            </a:r>
            <a:endParaRPr lang="en-US" dirty="0" smtClean="0">
              <a:solidFill>
                <a:schemeClr val="tx2"/>
              </a:solidFill>
            </a:endParaRPr>
          </a:p>
          <a:p>
            <a:pPr lvl="1"/>
            <a:r>
              <a:rPr lang="en-US" dirty="0" smtClean="0">
                <a:solidFill>
                  <a:schemeClr val="tx2"/>
                </a:solidFill>
              </a:rPr>
              <a:t>The </a:t>
            </a:r>
            <a:r>
              <a:rPr lang="en-US" dirty="0">
                <a:solidFill>
                  <a:schemeClr val="tx2"/>
                </a:solidFill>
              </a:rPr>
              <a:t>greater the curve of the lens, the more the light will bend as it passes through it.</a:t>
            </a:r>
          </a:p>
          <a:p>
            <a:endParaRPr lang="en-US" dirty="0"/>
          </a:p>
        </p:txBody>
      </p:sp>
    </p:spTree>
    <p:extLst>
      <p:ext uri="{BB962C8B-B14F-4D97-AF65-F5344CB8AC3E}">
        <p14:creationId xmlns:p14="http://schemas.microsoft.com/office/powerpoint/2010/main" val="400594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Types of Lenses</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solidFill>
                <a:schemeClr val="tx2"/>
              </a:solidFill>
            </a:endParaRPr>
          </a:p>
          <a:p>
            <a:pPr marL="0" indent="0">
              <a:buNone/>
            </a:pPr>
            <a:r>
              <a:rPr lang="en-US" sz="3000" dirty="0" smtClean="0">
                <a:solidFill>
                  <a:schemeClr val="tx2"/>
                </a:solidFill>
              </a:rPr>
              <a:t>2 </a:t>
            </a:r>
            <a:r>
              <a:rPr lang="en-US" sz="3000" dirty="0">
                <a:solidFill>
                  <a:schemeClr val="tx2"/>
                </a:solidFill>
              </a:rPr>
              <a:t>types of lenses are </a:t>
            </a:r>
            <a:r>
              <a:rPr lang="en-US" sz="3000" b="1" dirty="0">
                <a:solidFill>
                  <a:schemeClr val="tx2"/>
                </a:solidFill>
              </a:rPr>
              <a:t>concave lenses </a:t>
            </a:r>
            <a:r>
              <a:rPr lang="en-US" sz="3000" dirty="0">
                <a:solidFill>
                  <a:schemeClr val="tx2"/>
                </a:solidFill>
              </a:rPr>
              <a:t>and </a:t>
            </a:r>
            <a:r>
              <a:rPr lang="en-US" sz="3000" b="1" dirty="0">
                <a:solidFill>
                  <a:schemeClr val="tx2"/>
                </a:solidFill>
              </a:rPr>
              <a:t>convex lenses</a:t>
            </a:r>
            <a:r>
              <a:rPr lang="en-US" sz="3000" dirty="0">
                <a:solidFill>
                  <a:schemeClr val="tx2"/>
                </a:solidFill>
              </a:rPr>
              <a:t>. </a:t>
            </a:r>
          </a:p>
          <a:p>
            <a:pPr lvl="1"/>
            <a:r>
              <a:rPr lang="en-US" dirty="0" smtClean="0">
                <a:solidFill>
                  <a:schemeClr val="tx2"/>
                </a:solidFill>
              </a:rPr>
              <a:t>They </a:t>
            </a:r>
            <a:r>
              <a:rPr lang="en-US" dirty="0">
                <a:solidFill>
                  <a:schemeClr val="tx2"/>
                </a:solidFill>
              </a:rPr>
              <a:t>differ in how they are curved and how they refract light.</a:t>
            </a:r>
          </a:p>
          <a:p>
            <a:r>
              <a:rPr lang="en-US" u="sng" dirty="0">
                <a:solidFill>
                  <a:schemeClr val="tx2"/>
                </a:solidFill>
              </a:rPr>
              <a:t>Concave lens</a:t>
            </a:r>
            <a:r>
              <a:rPr lang="en-US" dirty="0">
                <a:solidFill>
                  <a:schemeClr val="tx2"/>
                </a:solidFill>
              </a:rPr>
              <a:t> are thicker at the edge than in the middle. </a:t>
            </a:r>
            <a:endParaRPr lang="en-US" dirty="0" smtClean="0">
              <a:solidFill>
                <a:schemeClr val="tx2"/>
              </a:solidFill>
            </a:endParaRPr>
          </a:p>
          <a:p>
            <a:pPr lvl="1"/>
            <a:r>
              <a:rPr lang="en-US" dirty="0" smtClean="0">
                <a:solidFill>
                  <a:schemeClr val="tx2"/>
                </a:solidFill>
              </a:rPr>
              <a:t>curve </a:t>
            </a:r>
            <a:r>
              <a:rPr lang="en-US" dirty="0">
                <a:solidFill>
                  <a:schemeClr val="tx2"/>
                </a:solidFill>
              </a:rPr>
              <a:t>inward. </a:t>
            </a:r>
            <a:endParaRPr lang="en-US" dirty="0" smtClean="0">
              <a:solidFill>
                <a:schemeClr val="tx2"/>
              </a:solidFill>
            </a:endParaRPr>
          </a:p>
          <a:p>
            <a:pPr lvl="1"/>
            <a:r>
              <a:rPr lang="en-US" dirty="0" smtClean="0">
                <a:solidFill>
                  <a:schemeClr val="tx2"/>
                </a:solidFill>
              </a:rPr>
              <a:t>Remember </a:t>
            </a:r>
            <a:r>
              <a:rPr lang="en-US" i="1" dirty="0" smtClean="0">
                <a:solidFill>
                  <a:schemeClr val="tx2"/>
                </a:solidFill>
              </a:rPr>
              <a:t>concave</a:t>
            </a:r>
            <a:r>
              <a:rPr lang="en-US" dirty="0">
                <a:solidFill>
                  <a:schemeClr val="tx2"/>
                </a:solidFill>
              </a:rPr>
              <a:t> with </a:t>
            </a:r>
            <a:r>
              <a:rPr lang="en-US" i="1" dirty="0">
                <a:solidFill>
                  <a:schemeClr val="tx2"/>
                </a:solidFill>
              </a:rPr>
              <a:t>caved in</a:t>
            </a:r>
            <a:r>
              <a:rPr lang="en-US" dirty="0">
                <a:solidFill>
                  <a:schemeClr val="tx2"/>
                </a:solidFill>
              </a:rPr>
              <a:t>. </a:t>
            </a:r>
            <a:endParaRPr lang="en-US" dirty="0" smtClean="0">
              <a:solidFill>
                <a:schemeClr val="tx2"/>
              </a:solidFill>
            </a:endParaRPr>
          </a:p>
          <a:p>
            <a:pPr lvl="1"/>
            <a:r>
              <a:rPr lang="en-US" dirty="0" smtClean="0">
                <a:solidFill>
                  <a:schemeClr val="tx2"/>
                </a:solidFill>
              </a:rPr>
              <a:t>cause </a:t>
            </a:r>
            <a:r>
              <a:rPr lang="en-US" dirty="0">
                <a:solidFill>
                  <a:schemeClr val="tx2"/>
                </a:solidFill>
              </a:rPr>
              <a:t>the light rays passing through them to spread apart.</a:t>
            </a:r>
          </a:p>
          <a:p>
            <a:r>
              <a:rPr lang="en-US" u="sng" dirty="0">
                <a:solidFill>
                  <a:schemeClr val="tx2"/>
                </a:solidFill>
              </a:rPr>
              <a:t>Convex lens</a:t>
            </a:r>
            <a:r>
              <a:rPr lang="en-US" dirty="0">
                <a:solidFill>
                  <a:schemeClr val="tx2"/>
                </a:solidFill>
              </a:rPr>
              <a:t> </a:t>
            </a:r>
            <a:r>
              <a:rPr lang="en-US" dirty="0" smtClean="0">
                <a:solidFill>
                  <a:schemeClr val="tx2"/>
                </a:solidFill>
              </a:rPr>
              <a:t>are </a:t>
            </a:r>
            <a:r>
              <a:rPr lang="en-US" dirty="0">
                <a:solidFill>
                  <a:schemeClr val="tx2"/>
                </a:solidFill>
              </a:rPr>
              <a:t>thicker in the middle than at the edge. </a:t>
            </a:r>
          </a:p>
          <a:p>
            <a:pPr lvl="1"/>
            <a:r>
              <a:rPr lang="en-US" dirty="0" smtClean="0">
                <a:solidFill>
                  <a:schemeClr val="tx2"/>
                </a:solidFill>
              </a:rPr>
              <a:t>curve outward</a:t>
            </a:r>
          </a:p>
          <a:p>
            <a:pPr lvl="1"/>
            <a:r>
              <a:rPr lang="en-US" dirty="0" smtClean="0">
                <a:solidFill>
                  <a:schemeClr val="tx2"/>
                </a:solidFill>
              </a:rPr>
              <a:t>cause </a:t>
            </a:r>
            <a:r>
              <a:rPr lang="en-US" dirty="0">
                <a:solidFill>
                  <a:schemeClr val="tx2"/>
                </a:solidFill>
              </a:rPr>
              <a:t>the light rays passing through them to come together.</a:t>
            </a:r>
          </a:p>
          <a:p>
            <a:endParaRPr lang="en-US" dirty="0"/>
          </a:p>
        </p:txBody>
      </p:sp>
    </p:spTree>
    <p:extLst>
      <p:ext uri="{BB962C8B-B14F-4D97-AF65-F5344CB8AC3E}">
        <p14:creationId xmlns:p14="http://schemas.microsoft.com/office/powerpoint/2010/main" val="33786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19186" y="742503"/>
            <a:ext cx="9753600" cy="5410200"/>
          </a:xfrm>
          <a:prstGeom prst="rect">
            <a:avLst/>
          </a:prstGeom>
        </p:spPr>
      </p:pic>
    </p:spTree>
    <p:extLst>
      <p:ext uri="{BB962C8B-B14F-4D97-AF65-F5344CB8AC3E}">
        <p14:creationId xmlns:p14="http://schemas.microsoft.com/office/powerpoint/2010/main" val="28321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Concave Lenses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Light </a:t>
            </a:r>
            <a:r>
              <a:rPr lang="en-US" dirty="0">
                <a:solidFill>
                  <a:schemeClr val="tx2"/>
                </a:solidFill>
              </a:rPr>
              <a:t>rays that pass through the curved edges of the concave lens strike the lens at an angle and </a:t>
            </a:r>
            <a:r>
              <a:rPr lang="en-US" u="sng" dirty="0">
                <a:solidFill>
                  <a:schemeClr val="tx2"/>
                </a:solidFill>
              </a:rPr>
              <a:t>bend outward</a:t>
            </a:r>
            <a:r>
              <a:rPr lang="en-US" dirty="0">
                <a:solidFill>
                  <a:schemeClr val="tx2"/>
                </a:solidFill>
              </a:rPr>
              <a:t>, spreading apart. </a:t>
            </a:r>
            <a:endParaRPr lang="en-US" dirty="0" smtClean="0">
              <a:solidFill>
                <a:schemeClr val="tx2"/>
              </a:solidFill>
            </a:endParaRPr>
          </a:p>
          <a:p>
            <a:r>
              <a:rPr lang="en-US" dirty="0" smtClean="0">
                <a:solidFill>
                  <a:schemeClr val="tx2"/>
                </a:solidFill>
              </a:rPr>
              <a:t>Light </a:t>
            </a:r>
            <a:r>
              <a:rPr lang="en-US" dirty="0">
                <a:solidFill>
                  <a:schemeClr val="tx2"/>
                </a:solidFill>
              </a:rPr>
              <a:t>rays that </a:t>
            </a:r>
            <a:r>
              <a:rPr lang="en-US" u="sng" dirty="0">
                <a:solidFill>
                  <a:schemeClr val="tx2"/>
                </a:solidFill>
              </a:rPr>
              <a:t>pass through the exact center</a:t>
            </a:r>
            <a:r>
              <a:rPr lang="en-US" dirty="0">
                <a:solidFill>
                  <a:schemeClr val="tx2"/>
                </a:solidFill>
              </a:rPr>
              <a:t> of the lens are perpendicular to the surface and continue in a straight line. </a:t>
            </a:r>
            <a:endParaRPr lang="en-US" dirty="0" smtClean="0">
              <a:solidFill>
                <a:schemeClr val="tx2"/>
              </a:solidFill>
            </a:endParaRPr>
          </a:p>
          <a:p>
            <a:r>
              <a:rPr lang="en-US" dirty="0" smtClean="0">
                <a:solidFill>
                  <a:schemeClr val="tx2"/>
                </a:solidFill>
              </a:rPr>
              <a:t>Because </a:t>
            </a:r>
            <a:r>
              <a:rPr lang="en-US" dirty="0">
                <a:solidFill>
                  <a:schemeClr val="tx2"/>
                </a:solidFill>
              </a:rPr>
              <a:t>light is refracted in this way, looking at something through a concave lens makes it appear </a:t>
            </a:r>
            <a:r>
              <a:rPr lang="en-US" u="sng" dirty="0">
                <a:solidFill>
                  <a:schemeClr val="tx2"/>
                </a:solidFill>
              </a:rPr>
              <a:t>smaller</a:t>
            </a:r>
            <a:r>
              <a:rPr lang="en-US" dirty="0">
                <a:solidFill>
                  <a:schemeClr val="tx2"/>
                </a:solidFill>
              </a:rPr>
              <a:t> than it actually is.</a:t>
            </a:r>
          </a:p>
        </p:txBody>
      </p:sp>
    </p:spTree>
    <p:extLst>
      <p:ext uri="{BB962C8B-B14F-4D97-AF65-F5344CB8AC3E}">
        <p14:creationId xmlns:p14="http://schemas.microsoft.com/office/powerpoint/2010/main" val="32192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Convex Lenses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2"/>
                </a:solidFill>
              </a:rPr>
              <a:t>In </a:t>
            </a:r>
            <a:r>
              <a:rPr lang="en-US" dirty="0">
                <a:solidFill>
                  <a:schemeClr val="tx2"/>
                </a:solidFill>
              </a:rPr>
              <a:t>t</a:t>
            </a:r>
            <a:r>
              <a:rPr lang="en-US" dirty="0" smtClean="0">
                <a:solidFill>
                  <a:schemeClr val="tx2"/>
                </a:solidFill>
              </a:rPr>
              <a:t>his </a:t>
            </a:r>
            <a:r>
              <a:rPr lang="en-US" dirty="0">
                <a:solidFill>
                  <a:schemeClr val="tx2"/>
                </a:solidFill>
              </a:rPr>
              <a:t>lens, light rays that </a:t>
            </a:r>
            <a:r>
              <a:rPr lang="en-US" u="sng" dirty="0">
                <a:solidFill>
                  <a:schemeClr val="tx2"/>
                </a:solidFill>
              </a:rPr>
              <a:t>pass through the curved edges </a:t>
            </a:r>
            <a:r>
              <a:rPr lang="en-US" dirty="0">
                <a:solidFill>
                  <a:schemeClr val="tx2"/>
                </a:solidFill>
              </a:rPr>
              <a:t>bend </a:t>
            </a:r>
            <a:r>
              <a:rPr lang="en-US" dirty="0" smtClean="0">
                <a:solidFill>
                  <a:schemeClr val="tx2"/>
                </a:solidFill>
              </a:rPr>
              <a:t>inward, they </a:t>
            </a:r>
            <a:r>
              <a:rPr lang="en-US" dirty="0">
                <a:solidFill>
                  <a:schemeClr val="tx2"/>
                </a:solidFill>
              </a:rPr>
              <a:t>come together. </a:t>
            </a:r>
            <a:endParaRPr lang="en-US" dirty="0" smtClean="0">
              <a:solidFill>
                <a:schemeClr val="tx2"/>
              </a:solidFill>
            </a:endParaRPr>
          </a:p>
          <a:p>
            <a:r>
              <a:rPr lang="en-US" dirty="0" smtClean="0">
                <a:solidFill>
                  <a:schemeClr val="tx2"/>
                </a:solidFill>
              </a:rPr>
              <a:t>As </a:t>
            </a:r>
            <a:r>
              <a:rPr lang="en-US" dirty="0">
                <a:solidFill>
                  <a:schemeClr val="tx2"/>
                </a:solidFill>
              </a:rPr>
              <a:t>in concave lenses, light that </a:t>
            </a:r>
            <a:r>
              <a:rPr lang="en-US" u="sng" dirty="0">
                <a:solidFill>
                  <a:schemeClr val="tx2"/>
                </a:solidFill>
              </a:rPr>
              <a:t>passes through the exact center </a:t>
            </a:r>
            <a:r>
              <a:rPr lang="en-US" dirty="0">
                <a:solidFill>
                  <a:schemeClr val="tx2"/>
                </a:solidFill>
              </a:rPr>
              <a:t>of a convex lens continues in a straight line. </a:t>
            </a:r>
            <a:endParaRPr lang="en-US" dirty="0" smtClean="0">
              <a:solidFill>
                <a:schemeClr val="tx2"/>
              </a:solidFill>
            </a:endParaRPr>
          </a:p>
          <a:p>
            <a:r>
              <a:rPr lang="en-US" dirty="0" smtClean="0">
                <a:solidFill>
                  <a:schemeClr val="tx2"/>
                </a:solidFill>
              </a:rPr>
              <a:t>looking </a:t>
            </a:r>
            <a:r>
              <a:rPr lang="en-US" dirty="0">
                <a:solidFill>
                  <a:schemeClr val="tx2"/>
                </a:solidFill>
              </a:rPr>
              <a:t>at something through a convex lens makes it appear </a:t>
            </a:r>
            <a:r>
              <a:rPr lang="en-US" u="sng" dirty="0">
                <a:solidFill>
                  <a:schemeClr val="tx2"/>
                </a:solidFill>
              </a:rPr>
              <a:t>larger</a:t>
            </a:r>
            <a:r>
              <a:rPr lang="en-US" dirty="0">
                <a:solidFill>
                  <a:schemeClr val="tx2"/>
                </a:solidFill>
              </a:rPr>
              <a:t> than it really is</a:t>
            </a:r>
          </a:p>
        </p:txBody>
      </p:sp>
    </p:spTree>
    <p:extLst>
      <p:ext uri="{BB962C8B-B14F-4D97-AF65-F5344CB8AC3E}">
        <p14:creationId xmlns:p14="http://schemas.microsoft.com/office/powerpoint/2010/main" val="105482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Devices with Lenses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Many devices use lenses, such as binoculars, telescopes, microscopes</a:t>
            </a:r>
            <a:r>
              <a:rPr lang="en-US" dirty="0">
                <a:solidFill>
                  <a:schemeClr val="tx2"/>
                </a:solidFill>
              </a:rPr>
              <a:t>, and cameras. </a:t>
            </a:r>
            <a:endParaRPr lang="en-US" dirty="0" smtClean="0">
              <a:solidFill>
                <a:schemeClr val="tx2"/>
              </a:solidFill>
            </a:endParaRPr>
          </a:p>
          <a:p>
            <a:r>
              <a:rPr lang="en-US" dirty="0" smtClean="0">
                <a:solidFill>
                  <a:schemeClr val="tx2"/>
                </a:solidFill>
              </a:rPr>
              <a:t>These </a:t>
            </a:r>
            <a:r>
              <a:rPr lang="en-US" dirty="0">
                <a:solidFill>
                  <a:schemeClr val="tx2"/>
                </a:solidFill>
              </a:rPr>
              <a:t>instruments all have convex lenses. </a:t>
            </a:r>
            <a:endParaRPr lang="en-US" dirty="0" smtClean="0">
              <a:solidFill>
                <a:schemeClr val="tx2"/>
              </a:solidFill>
            </a:endParaRPr>
          </a:p>
          <a:p>
            <a:r>
              <a:rPr lang="en-US" dirty="0" smtClean="0">
                <a:solidFill>
                  <a:schemeClr val="tx2"/>
                </a:solidFill>
              </a:rPr>
              <a:t>Many </a:t>
            </a:r>
            <a:r>
              <a:rPr lang="en-US" dirty="0">
                <a:solidFill>
                  <a:schemeClr val="tx2"/>
                </a:solidFill>
              </a:rPr>
              <a:t>of these instruments, such as the </a:t>
            </a:r>
            <a:r>
              <a:rPr lang="en-US" dirty="0" smtClean="0">
                <a:solidFill>
                  <a:schemeClr val="tx2"/>
                </a:solidFill>
              </a:rPr>
              <a:t>binoculars, have </a:t>
            </a:r>
            <a:r>
              <a:rPr lang="en-US" dirty="0">
                <a:solidFill>
                  <a:schemeClr val="tx2"/>
                </a:solidFill>
              </a:rPr>
              <a:t>more than one lens, and may also have prisms and flat or curved mirrors to make small objects appear even larger</a:t>
            </a:r>
          </a:p>
        </p:txBody>
      </p:sp>
    </p:spTree>
    <p:extLst>
      <p:ext uri="{BB962C8B-B14F-4D97-AF65-F5344CB8AC3E}">
        <p14:creationId xmlns:p14="http://schemas.microsoft.com/office/powerpoint/2010/main" val="30370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The Human Eye has a Lens</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solidFill>
              </a:rPr>
              <a:t>The </a:t>
            </a:r>
            <a:r>
              <a:rPr lang="en-US" dirty="0">
                <a:solidFill>
                  <a:schemeClr val="tx2"/>
                </a:solidFill>
              </a:rPr>
              <a:t>lens we use most often is the one in the human eye. </a:t>
            </a:r>
            <a:endParaRPr lang="en-US" dirty="0" smtClean="0">
              <a:solidFill>
                <a:schemeClr val="tx2"/>
              </a:solidFill>
            </a:endParaRPr>
          </a:p>
          <a:p>
            <a:r>
              <a:rPr lang="en-US" dirty="0" smtClean="0">
                <a:solidFill>
                  <a:schemeClr val="tx2"/>
                </a:solidFill>
              </a:rPr>
              <a:t>A </a:t>
            </a:r>
            <a:r>
              <a:rPr lang="en-US" dirty="0">
                <a:solidFill>
                  <a:schemeClr val="tx2"/>
                </a:solidFill>
              </a:rPr>
              <a:t>small convex lens sits near the front of the eye. </a:t>
            </a:r>
            <a:endParaRPr lang="en-US" dirty="0" smtClean="0">
              <a:solidFill>
                <a:schemeClr val="tx2"/>
              </a:solidFill>
            </a:endParaRPr>
          </a:p>
          <a:p>
            <a:r>
              <a:rPr lang="en-US" dirty="0" smtClean="0">
                <a:solidFill>
                  <a:schemeClr val="tx2"/>
                </a:solidFill>
              </a:rPr>
              <a:t>The </a:t>
            </a:r>
            <a:r>
              <a:rPr lang="en-US" dirty="0">
                <a:solidFill>
                  <a:schemeClr val="tx2"/>
                </a:solidFill>
              </a:rPr>
              <a:t>transparent, front part of the eye, called the cornea, is also curved. </a:t>
            </a:r>
            <a:endParaRPr lang="en-US" dirty="0" smtClean="0">
              <a:solidFill>
                <a:schemeClr val="tx2"/>
              </a:solidFill>
            </a:endParaRPr>
          </a:p>
          <a:p>
            <a:r>
              <a:rPr lang="en-US" dirty="0" smtClean="0">
                <a:solidFill>
                  <a:schemeClr val="tx2"/>
                </a:solidFill>
              </a:rPr>
              <a:t>When </a:t>
            </a:r>
            <a:r>
              <a:rPr lang="en-US" dirty="0">
                <a:solidFill>
                  <a:schemeClr val="tx2"/>
                </a:solidFill>
              </a:rPr>
              <a:t>light rays reflected off an object pass into the eye, the cornea and then the lens bend the light rays toward each other. </a:t>
            </a:r>
            <a:endParaRPr lang="en-US" dirty="0" smtClean="0">
              <a:solidFill>
                <a:schemeClr val="tx2"/>
              </a:solidFill>
            </a:endParaRPr>
          </a:p>
          <a:p>
            <a:r>
              <a:rPr lang="en-US" dirty="0" smtClean="0">
                <a:solidFill>
                  <a:schemeClr val="tx2"/>
                </a:solidFill>
              </a:rPr>
              <a:t>The </a:t>
            </a:r>
            <a:r>
              <a:rPr lang="en-US" dirty="0">
                <a:solidFill>
                  <a:schemeClr val="tx2"/>
                </a:solidFill>
              </a:rPr>
              <a:t>light rays come together and strike the light-sensitive cells in the retina at a single spot.</a:t>
            </a:r>
          </a:p>
          <a:p>
            <a:r>
              <a:rPr lang="en-US" dirty="0">
                <a:solidFill>
                  <a:schemeClr val="tx2"/>
                </a:solidFill>
              </a:rPr>
              <a:t>These cells then send signals to the brain. </a:t>
            </a:r>
            <a:endParaRPr lang="en-US" dirty="0" smtClean="0">
              <a:solidFill>
                <a:schemeClr val="tx2"/>
              </a:solidFill>
            </a:endParaRPr>
          </a:p>
          <a:p>
            <a:r>
              <a:rPr lang="en-US" dirty="0" smtClean="0">
                <a:solidFill>
                  <a:schemeClr val="tx2"/>
                </a:solidFill>
              </a:rPr>
              <a:t>The </a:t>
            </a:r>
            <a:r>
              <a:rPr lang="en-US" dirty="0">
                <a:solidFill>
                  <a:schemeClr val="tx2"/>
                </a:solidFill>
              </a:rPr>
              <a:t>brain interprets these signals as an image. </a:t>
            </a:r>
          </a:p>
        </p:txBody>
      </p:sp>
    </p:spTree>
    <p:extLst>
      <p:ext uri="{BB962C8B-B14F-4D97-AF65-F5344CB8AC3E}">
        <p14:creationId xmlns:p14="http://schemas.microsoft.com/office/powerpoint/2010/main" val="217076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
            </a:r>
            <a:br>
              <a:rPr lang="en-US" dirty="0"/>
            </a:br>
            <a:r>
              <a:rPr lang="en-US" b="1" dirty="0">
                <a:solidFill>
                  <a:schemeClr val="tx2"/>
                </a:solidFill>
              </a:rPr>
              <a:t>Transverse Waves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tx2"/>
                </a:solidFill>
              </a:rPr>
              <a:t>We can think of mechanical waves as a disturbance in the medium they travel through. </a:t>
            </a:r>
            <a:endParaRPr lang="en-US" dirty="0" smtClean="0">
              <a:solidFill>
                <a:schemeClr val="tx2"/>
              </a:solidFill>
            </a:endParaRPr>
          </a:p>
          <a:p>
            <a:r>
              <a:rPr lang="en-US" dirty="0" smtClean="0">
                <a:solidFill>
                  <a:schemeClr val="tx2"/>
                </a:solidFill>
              </a:rPr>
              <a:t>The </a:t>
            </a:r>
            <a:r>
              <a:rPr lang="en-US" dirty="0">
                <a:solidFill>
                  <a:schemeClr val="tx2"/>
                </a:solidFill>
              </a:rPr>
              <a:t>energy of a mechanical wave causes the particles in the medium to vibrate as the wave passes through. </a:t>
            </a:r>
            <a:endParaRPr lang="en-US" dirty="0" smtClean="0">
              <a:solidFill>
                <a:schemeClr val="tx2"/>
              </a:solidFill>
            </a:endParaRPr>
          </a:p>
          <a:p>
            <a:r>
              <a:rPr lang="en-US" dirty="0" smtClean="0">
                <a:solidFill>
                  <a:schemeClr val="tx2"/>
                </a:solidFill>
              </a:rPr>
              <a:t>As </a:t>
            </a:r>
            <a:r>
              <a:rPr lang="en-US" dirty="0">
                <a:solidFill>
                  <a:schemeClr val="tx2"/>
                </a:solidFill>
              </a:rPr>
              <a:t>the particles vibrate, they transfer energy to one another. </a:t>
            </a:r>
            <a:endParaRPr lang="en-US" dirty="0" smtClean="0">
              <a:solidFill>
                <a:schemeClr val="tx2"/>
              </a:solidFill>
            </a:endParaRPr>
          </a:p>
          <a:p>
            <a:r>
              <a:rPr lang="en-US" dirty="0" smtClean="0">
                <a:solidFill>
                  <a:schemeClr val="tx2"/>
                </a:solidFill>
              </a:rPr>
              <a:t>The </a:t>
            </a:r>
            <a:r>
              <a:rPr lang="en-US" dirty="0">
                <a:solidFill>
                  <a:schemeClr val="tx2"/>
                </a:solidFill>
              </a:rPr>
              <a:t>way the particles move in relation to the movement of the wave creates different types of waves.</a:t>
            </a:r>
          </a:p>
          <a:p>
            <a:r>
              <a:rPr lang="en-US" dirty="0">
                <a:solidFill>
                  <a:schemeClr val="tx2"/>
                </a:solidFill>
              </a:rPr>
              <a:t>A </a:t>
            </a:r>
            <a:r>
              <a:rPr lang="en-US" u="sng" dirty="0">
                <a:solidFill>
                  <a:schemeClr val="tx2"/>
                </a:solidFill>
              </a:rPr>
              <a:t>transverse</a:t>
            </a:r>
            <a:r>
              <a:rPr lang="en-US" dirty="0">
                <a:solidFill>
                  <a:schemeClr val="tx2"/>
                </a:solidFill>
              </a:rPr>
              <a:t> wave is a wave in which the particles in the medium move </a:t>
            </a:r>
            <a:r>
              <a:rPr lang="en-US" u="sng" dirty="0">
                <a:solidFill>
                  <a:schemeClr val="tx2"/>
                </a:solidFill>
              </a:rPr>
              <a:t>perpendicularly</a:t>
            </a:r>
            <a:r>
              <a:rPr lang="en-US" dirty="0">
                <a:solidFill>
                  <a:schemeClr val="tx2"/>
                </a:solidFill>
              </a:rPr>
              <a:t>, or at a right angle to the direction of the wave</a:t>
            </a:r>
            <a:r>
              <a:rPr lang="en-US" dirty="0"/>
              <a:t>. </a:t>
            </a:r>
          </a:p>
        </p:txBody>
      </p:sp>
    </p:spTree>
    <p:extLst>
      <p:ext uri="{BB962C8B-B14F-4D97-AF65-F5344CB8AC3E}">
        <p14:creationId xmlns:p14="http://schemas.microsoft.com/office/powerpoint/2010/main" val="25572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Stay Focused with Corrective Lenses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tx2"/>
                </a:solidFill>
              </a:rPr>
              <a:t>How </a:t>
            </a:r>
            <a:r>
              <a:rPr lang="en-US" dirty="0">
                <a:solidFill>
                  <a:schemeClr val="tx2"/>
                </a:solidFill>
              </a:rPr>
              <a:t>does the human eye focus so that we can see objects at different distances clearly? </a:t>
            </a:r>
            <a:endParaRPr lang="en-US" dirty="0" smtClean="0">
              <a:solidFill>
                <a:schemeClr val="tx2"/>
              </a:solidFill>
            </a:endParaRPr>
          </a:p>
          <a:p>
            <a:r>
              <a:rPr lang="en-US" dirty="0" smtClean="0">
                <a:solidFill>
                  <a:schemeClr val="tx2"/>
                </a:solidFill>
              </a:rPr>
              <a:t>We </a:t>
            </a:r>
            <a:r>
              <a:rPr lang="en-US" dirty="0">
                <a:solidFill>
                  <a:schemeClr val="tx2"/>
                </a:solidFill>
              </a:rPr>
              <a:t>have small muscles in our eyes that change the shape of the lens to focus the light from an object in a single spot on the retina.</a:t>
            </a:r>
          </a:p>
          <a:p>
            <a:pPr marL="0" indent="0">
              <a:buNone/>
            </a:pPr>
            <a:r>
              <a:rPr lang="en-US" dirty="0">
                <a:solidFill>
                  <a:schemeClr val="tx2"/>
                </a:solidFill>
              </a:rPr>
              <a:t>Sometimes people’s eyes lose this ability to focus. </a:t>
            </a:r>
            <a:endParaRPr lang="en-US" dirty="0" smtClean="0">
              <a:solidFill>
                <a:schemeClr val="tx2"/>
              </a:solidFill>
            </a:endParaRPr>
          </a:p>
          <a:p>
            <a:pPr lvl="1"/>
            <a:r>
              <a:rPr lang="en-US" dirty="0" smtClean="0">
                <a:solidFill>
                  <a:schemeClr val="tx2"/>
                </a:solidFill>
              </a:rPr>
              <a:t>People </a:t>
            </a:r>
            <a:r>
              <a:rPr lang="en-US" dirty="0">
                <a:solidFill>
                  <a:schemeClr val="tx2"/>
                </a:solidFill>
              </a:rPr>
              <a:t>who cannot focus on </a:t>
            </a:r>
            <a:r>
              <a:rPr lang="en-US" u="sng" dirty="0">
                <a:solidFill>
                  <a:schemeClr val="tx2"/>
                </a:solidFill>
              </a:rPr>
              <a:t>close-up</a:t>
            </a:r>
            <a:r>
              <a:rPr lang="en-US" dirty="0">
                <a:solidFill>
                  <a:schemeClr val="tx2"/>
                </a:solidFill>
              </a:rPr>
              <a:t> objects </a:t>
            </a:r>
            <a:r>
              <a:rPr lang="en-US" dirty="0" smtClean="0">
                <a:solidFill>
                  <a:schemeClr val="tx2"/>
                </a:solidFill>
              </a:rPr>
              <a:t>are </a:t>
            </a:r>
            <a:r>
              <a:rPr lang="en-US" i="1" u="sng" dirty="0" smtClean="0">
                <a:solidFill>
                  <a:schemeClr val="tx2"/>
                </a:solidFill>
              </a:rPr>
              <a:t>farsighted</a:t>
            </a:r>
            <a:r>
              <a:rPr lang="en-US" u="sng" dirty="0">
                <a:solidFill>
                  <a:schemeClr val="tx2"/>
                </a:solidFill>
              </a:rPr>
              <a:t>.</a:t>
            </a:r>
            <a:r>
              <a:rPr lang="en-US" dirty="0">
                <a:solidFill>
                  <a:schemeClr val="tx2"/>
                </a:solidFill>
              </a:rPr>
              <a:t> In these people’s eyes, light rays from objects converge at a point beyond the retina.</a:t>
            </a:r>
          </a:p>
          <a:p>
            <a:pPr lvl="1"/>
            <a:r>
              <a:rPr lang="en-US" dirty="0">
                <a:solidFill>
                  <a:schemeClr val="tx2"/>
                </a:solidFill>
              </a:rPr>
              <a:t>People who cannot focus on </a:t>
            </a:r>
            <a:r>
              <a:rPr lang="en-US" u="sng" dirty="0">
                <a:solidFill>
                  <a:schemeClr val="tx2"/>
                </a:solidFill>
              </a:rPr>
              <a:t>distant </a:t>
            </a:r>
            <a:r>
              <a:rPr lang="en-US" dirty="0">
                <a:solidFill>
                  <a:schemeClr val="tx2"/>
                </a:solidFill>
              </a:rPr>
              <a:t>objects </a:t>
            </a:r>
            <a:r>
              <a:rPr lang="en-US" dirty="0" smtClean="0">
                <a:solidFill>
                  <a:schemeClr val="tx2"/>
                </a:solidFill>
              </a:rPr>
              <a:t>are </a:t>
            </a:r>
            <a:r>
              <a:rPr lang="en-US" i="1" u="sng" dirty="0" smtClean="0">
                <a:solidFill>
                  <a:schemeClr val="tx2"/>
                </a:solidFill>
              </a:rPr>
              <a:t>nearsighted</a:t>
            </a:r>
            <a:r>
              <a:rPr lang="en-US" dirty="0">
                <a:solidFill>
                  <a:schemeClr val="tx2"/>
                </a:solidFill>
              </a:rPr>
              <a:t>. In these people’s eyes, light rays from objects converge at a point before the retina. </a:t>
            </a:r>
          </a:p>
        </p:txBody>
      </p:sp>
    </p:spTree>
    <p:extLst>
      <p:ext uri="{BB962C8B-B14F-4D97-AF65-F5344CB8AC3E}">
        <p14:creationId xmlns:p14="http://schemas.microsoft.com/office/powerpoint/2010/main" val="110053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Lenses in Your Life</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The </a:t>
            </a:r>
            <a:r>
              <a:rPr lang="en-US" dirty="0">
                <a:solidFill>
                  <a:schemeClr val="tx2"/>
                </a:solidFill>
              </a:rPr>
              <a:t>ability of light to be refracted through a lens is very important. </a:t>
            </a:r>
            <a:endParaRPr lang="en-US" dirty="0" smtClean="0">
              <a:solidFill>
                <a:schemeClr val="tx2"/>
              </a:solidFill>
            </a:endParaRPr>
          </a:p>
          <a:p>
            <a:r>
              <a:rPr lang="en-US" dirty="0" smtClean="0">
                <a:solidFill>
                  <a:schemeClr val="tx2"/>
                </a:solidFill>
              </a:rPr>
              <a:t>The </a:t>
            </a:r>
            <a:r>
              <a:rPr lang="en-US" dirty="0">
                <a:solidFill>
                  <a:schemeClr val="tx2"/>
                </a:solidFill>
              </a:rPr>
              <a:t>convex lens in our eyes help us see by bringing light rays together in one spot on the retina. </a:t>
            </a:r>
            <a:endParaRPr lang="en-US" dirty="0" smtClean="0">
              <a:solidFill>
                <a:schemeClr val="tx2"/>
              </a:solidFill>
            </a:endParaRPr>
          </a:p>
          <a:p>
            <a:r>
              <a:rPr lang="en-US" dirty="0" smtClean="0">
                <a:solidFill>
                  <a:schemeClr val="tx2"/>
                </a:solidFill>
              </a:rPr>
              <a:t>This </a:t>
            </a:r>
            <a:r>
              <a:rPr lang="en-US" dirty="0">
                <a:solidFill>
                  <a:schemeClr val="tx2"/>
                </a:solidFill>
              </a:rPr>
              <a:t>principle of bending light through a lens is applied to devices such as binoculars, telescopes, microscopes, and </a:t>
            </a:r>
            <a:r>
              <a:rPr lang="en-US" dirty="0" smtClean="0">
                <a:solidFill>
                  <a:schemeClr val="tx2"/>
                </a:solidFill>
              </a:rPr>
              <a:t>cameras</a:t>
            </a:r>
            <a:endParaRPr lang="en-US" dirty="0">
              <a:solidFill>
                <a:schemeClr val="tx2"/>
              </a:solidFill>
            </a:endParaRPr>
          </a:p>
        </p:txBody>
      </p:sp>
    </p:spTree>
    <p:extLst>
      <p:ext uri="{BB962C8B-B14F-4D97-AF65-F5344CB8AC3E}">
        <p14:creationId xmlns:p14="http://schemas.microsoft.com/office/powerpoint/2010/main" val="20666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2" y="1636543"/>
            <a:ext cx="8534144"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75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rPr>
              <a:t>Longitudinal Waves</a:t>
            </a:r>
            <a:endParaRPr lang="en-US" dirty="0">
              <a:solidFill>
                <a:schemeClr val="tx2"/>
              </a:solidFill>
            </a:endParaRPr>
          </a:p>
        </p:txBody>
      </p:sp>
      <p:sp>
        <p:nvSpPr>
          <p:cNvPr id="3" name="Content Placeholder 2"/>
          <p:cNvSpPr>
            <a:spLocks noGrp="1"/>
          </p:cNvSpPr>
          <p:nvPr>
            <p:ph idx="1"/>
          </p:nvPr>
        </p:nvSpPr>
        <p:spPr/>
        <p:txBody>
          <a:bodyPr/>
          <a:lstStyle/>
          <a:p>
            <a:r>
              <a:rPr lang="en-US" dirty="0">
                <a:solidFill>
                  <a:schemeClr val="tx2"/>
                </a:solidFill>
              </a:rPr>
              <a:t>Mechanical waves can also cause the particles in a medium to move together or apart parallel to the direction of the wave. </a:t>
            </a:r>
            <a:endParaRPr lang="en-US" dirty="0" smtClean="0">
              <a:solidFill>
                <a:schemeClr val="tx2"/>
              </a:solidFill>
            </a:endParaRPr>
          </a:p>
          <a:p>
            <a:r>
              <a:rPr lang="en-US" dirty="0" smtClean="0">
                <a:solidFill>
                  <a:schemeClr val="tx2"/>
                </a:solidFill>
              </a:rPr>
              <a:t>Waves </a:t>
            </a:r>
            <a:r>
              <a:rPr lang="en-US" dirty="0">
                <a:solidFill>
                  <a:schemeClr val="tx2"/>
                </a:solidFill>
              </a:rPr>
              <a:t>that are carried this way are called longitudinal waves. Sound waves travel in longitudinal waves. </a:t>
            </a:r>
            <a:endParaRPr lang="en-US" dirty="0" smtClean="0">
              <a:solidFill>
                <a:schemeClr val="tx2"/>
              </a:solidFill>
            </a:endParaRPr>
          </a:p>
          <a:p>
            <a:r>
              <a:rPr lang="en-US" dirty="0" smtClean="0">
                <a:solidFill>
                  <a:schemeClr val="tx2"/>
                </a:solidFill>
              </a:rPr>
              <a:t>These </a:t>
            </a:r>
            <a:r>
              <a:rPr lang="en-US" dirty="0">
                <a:solidFill>
                  <a:schemeClr val="tx2"/>
                </a:solidFill>
              </a:rPr>
              <a:t>sound waves cause the particles in the air to vibrate back and forth in the same direction the wave travels</a:t>
            </a:r>
            <a:r>
              <a:rPr lang="en-US" dirty="0"/>
              <a:t>. </a:t>
            </a:r>
          </a:p>
        </p:txBody>
      </p:sp>
    </p:spTree>
    <p:extLst>
      <p:ext uri="{BB962C8B-B14F-4D97-AF65-F5344CB8AC3E}">
        <p14:creationId xmlns:p14="http://schemas.microsoft.com/office/powerpoint/2010/main" val="149188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2" y="381000"/>
            <a:ext cx="5772150" cy="593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38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609600"/>
            <a:ext cx="10157354" cy="1676400"/>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b="1" dirty="0">
                <a:solidFill>
                  <a:schemeClr val="tx2"/>
                </a:solidFill>
              </a:rPr>
              <a:t>Surface Waves in Water</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solidFill>
                  <a:schemeClr val="tx2"/>
                </a:solidFill>
              </a:rPr>
              <a:t>The waves on the surface of water move through the medium of water, so they are mechanical waves. </a:t>
            </a:r>
            <a:endParaRPr lang="en-US" dirty="0" smtClean="0">
              <a:solidFill>
                <a:schemeClr val="tx2"/>
              </a:solidFill>
            </a:endParaRPr>
          </a:p>
          <a:p>
            <a:pPr marL="0" indent="0">
              <a:buNone/>
            </a:pPr>
            <a:r>
              <a:rPr lang="en-US" dirty="0" smtClean="0">
                <a:solidFill>
                  <a:schemeClr val="tx2"/>
                </a:solidFill>
              </a:rPr>
              <a:t>But, are they transverse or longitudinal waves? </a:t>
            </a:r>
          </a:p>
          <a:p>
            <a:r>
              <a:rPr lang="en-US" dirty="0" smtClean="0">
                <a:solidFill>
                  <a:schemeClr val="tx2"/>
                </a:solidFill>
              </a:rPr>
              <a:t>The </a:t>
            </a:r>
            <a:r>
              <a:rPr lang="en-US" dirty="0">
                <a:solidFill>
                  <a:schemeClr val="tx2"/>
                </a:solidFill>
              </a:rPr>
              <a:t>motion is actually both transverse and longitudinal. </a:t>
            </a:r>
            <a:r>
              <a:rPr lang="en-US" dirty="0" smtClean="0">
                <a:solidFill>
                  <a:schemeClr val="tx2"/>
                </a:solidFill>
              </a:rPr>
              <a:t>This </a:t>
            </a:r>
            <a:r>
              <a:rPr lang="en-US" dirty="0">
                <a:solidFill>
                  <a:schemeClr val="tx2"/>
                </a:solidFill>
              </a:rPr>
              <a:t>type of wave is called a surface wave.</a:t>
            </a:r>
          </a:p>
          <a:p>
            <a:r>
              <a:rPr lang="en-US" dirty="0">
                <a:solidFill>
                  <a:schemeClr val="tx2"/>
                </a:solidFill>
              </a:rPr>
              <a:t>The next time you see a wave traveling across water, try to envision the water moving in circles rather than horizontally across the surface</a:t>
            </a:r>
            <a:r>
              <a:rPr lang="en-US" dirty="0"/>
              <a:t>. </a:t>
            </a:r>
          </a:p>
        </p:txBody>
      </p:sp>
    </p:spTree>
    <p:extLst>
      <p:ext uri="{BB962C8B-B14F-4D97-AF65-F5344CB8AC3E}">
        <p14:creationId xmlns:p14="http://schemas.microsoft.com/office/powerpoint/2010/main" val="128096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1800</Words>
  <Application>Microsoft Office PowerPoint</Application>
  <PresentationFormat>Custom</PresentationFormat>
  <Paragraphs>216</Paragraphs>
  <Slides>51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Century Gothic</vt:lpstr>
      <vt:lpstr>Books 16x9</vt:lpstr>
      <vt:lpstr>In this unit, you will explore different types of waves and how they travel. You will learn how waves relate to energy and light. You will also explore the properties of light and how we perceive light</vt:lpstr>
      <vt:lpstr>Lesson 1: Waves</vt:lpstr>
      <vt:lpstr>Movement of Energy</vt:lpstr>
      <vt:lpstr>Waves and Energy</vt:lpstr>
      <vt:lpstr>  Transverse Waves </vt:lpstr>
      <vt:lpstr>PowerPoint Presentation</vt:lpstr>
      <vt:lpstr>Longitudinal Waves</vt:lpstr>
      <vt:lpstr>PowerPoint Presentation</vt:lpstr>
      <vt:lpstr>    Surface Waves in Water  </vt:lpstr>
      <vt:lpstr>  Properties of Waves—Amplitude </vt:lpstr>
      <vt:lpstr>Properties of Waves— Wavelength</vt:lpstr>
      <vt:lpstr>  Properties of Waves—Period and Frequency </vt:lpstr>
      <vt:lpstr>PowerPoint Presentation</vt:lpstr>
      <vt:lpstr>Lesson 2:  Electromagnetic Waves</vt:lpstr>
      <vt:lpstr>What Are Electromagnetic Waves?</vt:lpstr>
      <vt:lpstr>  Similarities in Mechanical and Electromagnetic Waves </vt:lpstr>
      <vt:lpstr>Differences Between Mechanical and Electromagnetic Waves</vt:lpstr>
      <vt:lpstr>  Mechanical and Electromagnetic Waves—Differences in Speed </vt:lpstr>
      <vt:lpstr>The Speed of Light</vt:lpstr>
      <vt:lpstr>The Electromagnetic Spectrum</vt:lpstr>
      <vt:lpstr>PowerPoint Presentation</vt:lpstr>
      <vt:lpstr>Lesson 3: Light Waves</vt:lpstr>
      <vt:lpstr>Light Waves</vt:lpstr>
      <vt:lpstr>Light Waves and Matter—Transmission</vt:lpstr>
      <vt:lpstr>Light Waves and Matter—Reflection</vt:lpstr>
      <vt:lpstr>Light Waves and Matter—Absorption</vt:lpstr>
      <vt:lpstr>White Light</vt:lpstr>
      <vt:lpstr>How a rainbow works</vt:lpstr>
      <vt:lpstr>  How Eyes Detect Light </vt:lpstr>
      <vt:lpstr>How eyes see light</vt:lpstr>
      <vt:lpstr>How Plant Cells Interact with Light</vt:lpstr>
      <vt:lpstr>Lesson 6: Reflection and Refraction</vt:lpstr>
      <vt:lpstr>PowerPoint Presentation</vt:lpstr>
      <vt:lpstr>Reflection and Refraction</vt:lpstr>
      <vt:lpstr>Light Rays</vt:lpstr>
      <vt:lpstr>Reflecting, Absorbing, and Transmitting Light</vt:lpstr>
      <vt:lpstr>How Refraction Works</vt:lpstr>
      <vt:lpstr>PowerPoint Presentation</vt:lpstr>
      <vt:lpstr>PowerPoint Presentation</vt:lpstr>
      <vt:lpstr>Composition of a Medium and Speed of Light</vt:lpstr>
      <vt:lpstr>Light is Everywhere! </vt:lpstr>
      <vt:lpstr>Lesson 7: Lenses</vt:lpstr>
      <vt:lpstr>Lenses</vt:lpstr>
      <vt:lpstr>Types of Lenses</vt:lpstr>
      <vt:lpstr>PowerPoint Presentation</vt:lpstr>
      <vt:lpstr>Concave Lenses</vt:lpstr>
      <vt:lpstr>Convex Lenses </vt:lpstr>
      <vt:lpstr>Devices with Lenses</vt:lpstr>
      <vt:lpstr>The Human Eye has a Lens</vt:lpstr>
      <vt:lpstr>Stay Focused with Corrective Lenses</vt:lpstr>
      <vt:lpstr>Lenses in Your Life</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2014-02-12T22:11:00Z</dcterms:created>
  <dcterms:modified xsi:type="dcterms:W3CDTF">2014-03-07T02:07:08Z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