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70" r:id="rId3"/>
    <p:sldId id="271" r:id="rId4"/>
    <p:sldId id="272" r:id="rId5"/>
    <p:sldId id="273" r:id="rId6"/>
    <p:sldId id="274" r:id="rId7"/>
    <p:sldId id="275" r:id="rId8"/>
    <p:sldId id="276" r:id="rId9"/>
    <p:sldId id="277" r:id="rId10"/>
    <p:sldId id="278" r:id="rId11"/>
    <p:sldId id="279" r:id="rId12"/>
    <p:sldId id="289" r:id="rId13"/>
    <p:sldId id="280" r:id="rId14"/>
    <p:sldId id="282" r:id="rId15"/>
    <p:sldId id="283" r:id="rId16"/>
    <p:sldId id="284" r:id="rId17"/>
    <p:sldId id="286" r:id="rId18"/>
    <p:sldId id="281"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2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37B98-4C8E-4494-8AC9-27C84F9FB888}" type="datetimeFigureOut">
              <a:rPr lang="en-US" smtClean="0"/>
              <a:t>11/21/14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1CDAE-8342-467F-8952-C7ECFE80CE4F}" type="slidenum">
              <a:rPr lang="en-US" smtClean="0"/>
              <a:t>‹#›</a:t>
            </a:fld>
            <a:endParaRPr lang="en-US"/>
          </a:p>
        </p:txBody>
      </p:sp>
    </p:spTree>
    <p:extLst>
      <p:ext uri="{BB962C8B-B14F-4D97-AF65-F5344CB8AC3E}">
        <p14:creationId xmlns:p14="http://schemas.microsoft.com/office/powerpoint/2010/main" val="21063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62EB4A-104D-48D3-A44F-B4843C879CB2}" type="slidenum">
              <a:rPr lang="en-US" altLang="en-US" sz="1200"/>
              <a:pPr/>
              <a:t>1</a:t>
            </a:fld>
            <a:endParaRPr lang="en-US" altLang="en-US" sz="1200"/>
          </a:p>
        </p:txBody>
      </p:sp>
      <p:sp>
        <p:nvSpPr>
          <p:cNvPr id="11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3403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AA6E06-04CF-4CEC-A77F-93F1EDCB6472}" type="slidenum">
              <a:rPr lang="en-US" altLang="en-US" sz="1200"/>
              <a:pPr/>
              <a:t>10</a:t>
            </a:fld>
            <a:endParaRPr lang="en-US" altLang="en-US" sz="1200"/>
          </a:p>
        </p:txBody>
      </p:sp>
      <p:sp>
        <p:nvSpPr>
          <p:cNvPr id="296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0864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1BA0103-C467-41C9-BEF8-BCDD302C1EE4}" type="slidenum">
              <a:rPr lang="en-US" altLang="en-US" sz="1200"/>
              <a:pPr/>
              <a:t>11</a:t>
            </a:fld>
            <a:endParaRPr lang="en-US" altLang="en-US" sz="1200"/>
          </a:p>
        </p:txBody>
      </p:sp>
      <p:sp>
        <p:nvSpPr>
          <p:cNvPr id="31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9688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9D98109-9422-4FFC-AA32-7042F287C8C7}" type="slidenum">
              <a:rPr lang="en-US" altLang="en-US" sz="1200"/>
              <a:pPr/>
              <a:t>13</a:t>
            </a:fld>
            <a:endParaRPr lang="en-US" altLang="en-US" sz="1200"/>
          </a:p>
        </p:txBody>
      </p:sp>
      <p:sp>
        <p:nvSpPr>
          <p:cNvPr id="33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7146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52C0DE-7440-49CB-8168-989CF4B8A0A2}" type="slidenum">
              <a:rPr lang="en-US" altLang="en-US" sz="1200"/>
              <a:pPr/>
              <a:t>2</a:t>
            </a:fld>
            <a:endParaRPr lang="en-US" altLang="en-US" sz="1200"/>
          </a:p>
        </p:txBody>
      </p:sp>
      <p:sp>
        <p:nvSpPr>
          <p:cNvPr id="358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965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B72345-1068-431A-9F63-B81790606679}" type="slidenum">
              <a:rPr lang="en-US" altLang="en-US" sz="1200"/>
              <a:pPr/>
              <a:t>3</a:t>
            </a:fld>
            <a:endParaRPr lang="en-US" altLang="en-US" sz="1200"/>
          </a:p>
        </p:txBody>
      </p:sp>
      <p:sp>
        <p:nvSpPr>
          <p:cNvPr id="17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5416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740AEE-8F93-49D7-B463-84991FF60D81}" type="slidenum">
              <a:rPr lang="en-US" altLang="en-US" sz="1200"/>
              <a:pPr/>
              <a:t>4</a:t>
            </a:fld>
            <a:endParaRPr lang="en-US" altLang="en-US" sz="1200"/>
          </a:p>
        </p:txBody>
      </p:sp>
      <p:sp>
        <p:nvSpPr>
          <p:cNvPr id="19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657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3E5652B-9AB3-4B41-9ED5-DCDF039A88F6}" type="slidenum">
              <a:rPr lang="en-US" altLang="en-US" sz="1200"/>
              <a:pPr/>
              <a:t>5</a:t>
            </a:fld>
            <a:endParaRPr lang="en-US" altLang="en-US" sz="1200"/>
          </a:p>
        </p:txBody>
      </p:sp>
      <p:sp>
        <p:nvSpPr>
          <p:cNvPr id="21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0573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C737E9-7EF2-44EE-BCB8-4E9731B4382D}" type="slidenum">
              <a:rPr lang="en-US" altLang="en-US" sz="1200"/>
              <a:pPr/>
              <a:t>6</a:t>
            </a:fld>
            <a:endParaRPr lang="en-US" altLang="en-US" sz="1200"/>
          </a:p>
        </p:txBody>
      </p:sp>
      <p:sp>
        <p:nvSpPr>
          <p:cNvPr id="23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2573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1DA56AD-64B3-4CC5-842B-3B86BEBCF38B}" type="slidenum">
              <a:rPr lang="en-US" altLang="en-US" sz="1200"/>
              <a:pPr/>
              <a:t>7</a:t>
            </a:fld>
            <a:endParaRPr lang="en-US" altLang="en-US" sz="1200"/>
          </a:p>
        </p:txBody>
      </p:sp>
      <p:sp>
        <p:nvSpPr>
          <p:cNvPr id="25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858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618DF5-C4F1-471C-8883-A6C4EB5A5084}" type="slidenum">
              <a:rPr lang="en-US" altLang="en-US" sz="1200"/>
              <a:pPr/>
              <a:t>8</a:t>
            </a:fld>
            <a:endParaRPr lang="en-US" altLang="en-US" sz="1200"/>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3093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E9575BF-F615-4F93-A9BF-986D92A26299}" type="slidenum">
              <a:rPr lang="en-US" altLang="en-US" sz="1200"/>
              <a:pPr/>
              <a:t>9</a:t>
            </a:fld>
            <a:endParaRPr lang="en-US" altLang="en-US" sz="1200"/>
          </a:p>
        </p:txBody>
      </p:sp>
      <p:sp>
        <p:nvSpPr>
          <p:cNvPr id="27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944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04292-080C-4331-A5FC-10C85C7E63F9}"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208633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04292-080C-4331-A5FC-10C85C7E63F9}"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197493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04292-080C-4331-A5FC-10C85C7E63F9}"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139805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04292-080C-4331-A5FC-10C85C7E63F9}"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164274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04292-080C-4331-A5FC-10C85C7E63F9}"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167087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04292-080C-4331-A5FC-10C85C7E63F9}" type="datetimeFigureOut">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42623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04292-080C-4331-A5FC-10C85C7E63F9}" type="datetimeFigureOut">
              <a:rPr lang="en-US" smtClean="0"/>
              <a:t>11/21/14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268589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04292-080C-4331-A5FC-10C85C7E63F9}" type="datetimeFigureOut">
              <a:rPr lang="en-US" smtClean="0"/>
              <a:t>11/21/14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167585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04292-080C-4331-A5FC-10C85C7E63F9}" type="datetimeFigureOut">
              <a:rPr lang="en-US" smtClean="0"/>
              <a:t>11/21/14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217149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04292-080C-4331-A5FC-10C85C7E63F9}" type="datetimeFigureOut">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262321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04292-080C-4331-A5FC-10C85C7E63F9}" type="datetimeFigureOut">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0A30-62D1-452E-B650-943A31C450BD}" type="slidenum">
              <a:rPr lang="en-US" smtClean="0"/>
              <a:t>‹#›</a:t>
            </a:fld>
            <a:endParaRPr lang="en-US"/>
          </a:p>
        </p:txBody>
      </p:sp>
    </p:spTree>
    <p:extLst>
      <p:ext uri="{BB962C8B-B14F-4D97-AF65-F5344CB8AC3E}">
        <p14:creationId xmlns:p14="http://schemas.microsoft.com/office/powerpoint/2010/main" val="14751539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04292-080C-4331-A5FC-10C85C7E63F9}" type="datetimeFigureOut">
              <a:rPr lang="en-US" smtClean="0"/>
              <a:t>11/21/14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40A30-62D1-452E-B650-943A31C450BD}" type="slidenum">
              <a:rPr lang="en-US" smtClean="0"/>
              <a:t>‹#›</a:t>
            </a:fld>
            <a:endParaRPr lang="en-US"/>
          </a:p>
        </p:txBody>
      </p:sp>
    </p:spTree>
    <p:extLst>
      <p:ext uri="{BB962C8B-B14F-4D97-AF65-F5344CB8AC3E}">
        <p14:creationId xmlns:p14="http://schemas.microsoft.com/office/powerpoint/2010/main" val="86574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stecher@usd497.org" TargetMode="External"/><Relationship Id="rId3" Type="http://schemas.openxmlformats.org/officeDocument/2006/relationships/hyperlink" Target="http://www.sciencebuddie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p:txBody>
          <a:bodyPr/>
          <a:lstStyle/>
          <a:p>
            <a:pPr eaLnBrk="1" hangingPunct="1"/>
            <a:endParaRPr lang="en-US" altLang="en-US" smtClean="0"/>
          </a:p>
        </p:txBody>
      </p:sp>
      <p:sp>
        <p:nvSpPr>
          <p:cNvPr id="3074" name="Rectangle 3"/>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3075" name="Text Box 4"/>
          <p:cNvSpPr txBox="1">
            <a:spLocks noChangeArrowheads="1"/>
          </p:cNvSpPr>
          <p:nvPr/>
        </p:nvSpPr>
        <p:spPr bwMode="auto">
          <a:xfrm>
            <a:off x="2062164" y="2279650"/>
            <a:ext cx="244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latin typeface="Bewilder Thick BRK" charset="0"/>
            </a:endParaRPr>
          </a:p>
        </p:txBody>
      </p:sp>
      <p:sp>
        <p:nvSpPr>
          <p:cNvPr id="3076" name="AutoShape 5"/>
          <p:cNvSpPr>
            <a:spLocks noChangeArrowheads="1"/>
          </p:cNvSpPr>
          <p:nvPr/>
        </p:nvSpPr>
        <p:spPr bwMode="auto">
          <a:xfrm>
            <a:off x="2438400" y="533400"/>
            <a:ext cx="7543800" cy="533400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077" name="Text Box 7"/>
          <p:cNvSpPr>
            <a:spLocks noGrp="1" noChangeArrowheads="1"/>
          </p:cNvSpPr>
          <p:nvPr>
            <p:ph type="body" idx="1"/>
          </p:nvPr>
        </p:nvSpPr>
        <p:spPr>
          <a:xfrm>
            <a:off x="2743200" y="609600"/>
            <a:ext cx="9144000" cy="914400"/>
          </a:xfrm>
          <a:noFill/>
        </p:spPr>
        <p:txBody>
          <a:bodyPr/>
          <a:lstStyle/>
          <a:p>
            <a:pPr>
              <a:spcBef>
                <a:spcPct val="0"/>
              </a:spcBef>
              <a:buFontTx/>
              <a:buNone/>
            </a:pPr>
            <a:r>
              <a:rPr lang="en-US" altLang="en-US" sz="5400">
                <a:latin typeface="Action Is" charset="0"/>
              </a:rPr>
              <a:t>The Scientific method</a:t>
            </a:r>
            <a:endParaRPr lang="en-US" altLang="en-US" sz="2000">
              <a:latin typeface="Action Is" charset="0"/>
            </a:endParaRPr>
          </a:p>
        </p:txBody>
      </p:sp>
      <p:sp>
        <p:nvSpPr>
          <p:cNvPr id="3078" name="Text Box 8"/>
          <p:cNvSpPr txBox="1">
            <a:spLocks noChangeArrowheads="1"/>
          </p:cNvSpPr>
          <p:nvPr/>
        </p:nvSpPr>
        <p:spPr bwMode="auto">
          <a:xfrm>
            <a:off x="7213600" y="6515100"/>
            <a:ext cx="3454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latin typeface="Bewilder Thick BRK" charset="0"/>
              </a:rPr>
              <a:t> </a:t>
            </a:r>
          </a:p>
        </p:txBody>
      </p:sp>
      <p:sp>
        <p:nvSpPr>
          <p:cNvPr id="3079" name="Text Box 9"/>
          <p:cNvSpPr txBox="1">
            <a:spLocks noChangeArrowheads="1"/>
          </p:cNvSpPr>
          <p:nvPr/>
        </p:nvSpPr>
        <p:spPr bwMode="auto">
          <a:xfrm>
            <a:off x="2112964" y="4572001"/>
            <a:ext cx="8555037"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b="1">
                <a:latin typeface="A Yummy Apology" charset="0"/>
              </a:rPr>
              <a:t>An Introduction to the Scientific Method and Investigation</a:t>
            </a:r>
            <a:endParaRPr lang="en-US" altLang="en-US">
              <a:latin typeface="Bewilder Thick BRK" charset="0"/>
            </a:endParaRPr>
          </a:p>
        </p:txBody>
      </p:sp>
      <p:pic>
        <p:nvPicPr>
          <p:cNvPr id="3080" name="Picture 1" descr="mad scientist t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1"/>
            <a:ext cx="2870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6313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23554" name="AutoShape 3"/>
          <p:cNvSpPr>
            <a:spLocks noChangeArrowheads="1"/>
          </p:cNvSpPr>
          <p:nvPr/>
        </p:nvSpPr>
        <p:spPr bwMode="auto">
          <a:xfrm>
            <a:off x="1828800" y="0"/>
            <a:ext cx="7696200" cy="577215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23555"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23556"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23557" name="AutoShape 12"/>
          <p:cNvSpPr>
            <a:spLocks noChangeArrowheads="1"/>
          </p:cNvSpPr>
          <p:nvPr/>
        </p:nvSpPr>
        <p:spPr bwMode="auto">
          <a:xfrm>
            <a:off x="7010400" y="2362200"/>
            <a:ext cx="3251200" cy="2609850"/>
          </a:xfrm>
          <a:prstGeom prst="flowChartAlternateProcess">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a:t>Report your </a:t>
            </a:r>
          </a:p>
          <a:p>
            <a:pPr algn="ctr"/>
            <a:r>
              <a:rPr lang="en-US" altLang="en-US" sz="3600"/>
              <a:t>results.</a:t>
            </a:r>
          </a:p>
          <a:p>
            <a:pPr algn="ctr"/>
            <a:r>
              <a:rPr lang="en-US" altLang="en-US" sz="3600"/>
              <a:t>Was your </a:t>
            </a:r>
          </a:p>
          <a:p>
            <a:pPr algn="ctr"/>
            <a:r>
              <a:rPr lang="en-US" altLang="en-US" sz="3600"/>
              <a:t>hypothesis </a:t>
            </a:r>
          </a:p>
          <a:p>
            <a:pPr algn="ctr"/>
            <a:r>
              <a:rPr lang="en-US" altLang="en-US" sz="3600"/>
              <a:t>Correct?</a:t>
            </a:r>
          </a:p>
        </p:txBody>
      </p:sp>
      <p:sp>
        <p:nvSpPr>
          <p:cNvPr id="23558" name="Text Box 18"/>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23559" name="Text Box 19"/>
          <p:cNvSpPr txBox="1">
            <a:spLocks noChangeArrowheads="1"/>
          </p:cNvSpPr>
          <p:nvPr/>
        </p:nvSpPr>
        <p:spPr bwMode="auto">
          <a:xfrm>
            <a:off x="1524000" y="1828800"/>
            <a:ext cx="56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latin typeface="Bewilder Thick BRK" charset="0"/>
              </a:rPr>
              <a:t> </a:t>
            </a:r>
          </a:p>
        </p:txBody>
      </p:sp>
      <p:sp>
        <p:nvSpPr>
          <p:cNvPr id="23560" name="Text Box 20"/>
          <p:cNvSpPr txBox="1">
            <a:spLocks noChangeArrowheads="1"/>
          </p:cNvSpPr>
          <p:nvPr/>
        </p:nvSpPr>
        <p:spPr bwMode="auto">
          <a:xfrm>
            <a:off x="2214563" y="1123950"/>
            <a:ext cx="29956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Report your results</a:t>
            </a:r>
            <a:endParaRPr lang="en-US" altLang="en-US">
              <a:latin typeface="Bewilder Thick BRK" charset="0"/>
            </a:endParaRPr>
          </a:p>
        </p:txBody>
      </p:sp>
      <p:sp>
        <p:nvSpPr>
          <p:cNvPr id="23561" name="Text Box 21"/>
          <p:cNvSpPr txBox="1">
            <a:spLocks noChangeArrowheads="1"/>
          </p:cNvSpPr>
          <p:nvPr/>
        </p:nvSpPr>
        <p:spPr bwMode="auto">
          <a:xfrm>
            <a:off x="1849439" y="3606800"/>
            <a:ext cx="45545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Was your hypothesis correct?</a:t>
            </a:r>
            <a:endParaRPr lang="en-US" altLang="en-US"/>
          </a:p>
        </p:txBody>
      </p:sp>
      <p:sp>
        <p:nvSpPr>
          <p:cNvPr id="23562" name="Text Box 22"/>
          <p:cNvSpPr txBox="1">
            <a:spLocks noChangeArrowheads="1"/>
          </p:cNvSpPr>
          <p:nvPr/>
        </p:nvSpPr>
        <p:spPr bwMode="auto">
          <a:xfrm>
            <a:off x="1981200" y="1524000"/>
            <a:ext cx="5405438"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Produce a posterboard, PowerPoint, Scientific Journal, Website ,Video or booklet of your experiment and findings.</a:t>
            </a:r>
            <a:r>
              <a:rPr lang="en-US" altLang="en-US">
                <a:latin typeface="Bewilder Thick BRK" charset="0"/>
              </a:rPr>
              <a:t>  </a:t>
            </a:r>
          </a:p>
          <a:p>
            <a:endParaRPr lang="en-US" altLang="en-US">
              <a:latin typeface="Bewilder Thick BRK" charset="0"/>
            </a:endParaRPr>
          </a:p>
        </p:txBody>
      </p:sp>
      <p:sp>
        <p:nvSpPr>
          <p:cNvPr id="23563" name="Text Box 23"/>
          <p:cNvSpPr txBox="1">
            <a:spLocks noChangeArrowheads="1"/>
          </p:cNvSpPr>
          <p:nvPr/>
        </p:nvSpPr>
        <p:spPr bwMode="auto">
          <a:xfrm>
            <a:off x="1524000" y="3924300"/>
            <a:ext cx="5405438"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If your results supported your hypothesis you were correct, if they did not, you may want to carry out some further research, and possible conduct another experiment. This could be expressed in your evaluation.</a:t>
            </a:r>
            <a:endParaRPr lang="en-US" altLang="en-US">
              <a:latin typeface="Bewilder Thick BRK" charset="0"/>
            </a:endParaRPr>
          </a:p>
        </p:txBody>
      </p:sp>
    </p:spTree>
    <p:extLst>
      <p:ext uri="{BB962C8B-B14F-4D97-AF65-F5344CB8AC3E}">
        <p14:creationId xmlns:p14="http://schemas.microsoft.com/office/powerpoint/2010/main" val="36269604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25602" name="Text Box 5"/>
          <p:cNvSpPr txBox="1">
            <a:spLocks noChangeArrowheads="1"/>
          </p:cNvSpPr>
          <p:nvPr/>
        </p:nvSpPr>
        <p:spPr bwMode="auto">
          <a:xfrm>
            <a:off x="6705600" y="222885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a:t>. </a:t>
            </a:r>
          </a:p>
        </p:txBody>
      </p:sp>
      <p:sp>
        <p:nvSpPr>
          <p:cNvPr id="25603"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25604" name="Text Box 7"/>
          <p:cNvSpPr txBox="1">
            <a:spLocks noChangeArrowheads="1"/>
          </p:cNvSpPr>
          <p:nvPr/>
        </p:nvSpPr>
        <p:spPr bwMode="auto">
          <a:xfrm>
            <a:off x="3886201" y="0"/>
            <a:ext cx="5880649"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u="sng">
                <a:latin typeface="Action Is" charset="0"/>
              </a:rPr>
              <a:t>VOCABULARY WORDS</a:t>
            </a:r>
          </a:p>
        </p:txBody>
      </p:sp>
      <p:sp>
        <p:nvSpPr>
          <p:cNvPr id="25605" name="Text Box 9"/>
          <p:cNvSpPr txBox="1">
            <a:spLocks noChangeArrowheads="1"/>
          </p:cNvSpPr>
          <p:nvPr/>
        </p:nvSpPr>
        <p:spPr bwMode="auto">
          <a:xfrm>
            <a:off x="1524000" y="762001"/>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u="sng"/>
              <a:t>Hypothesis</a:t>
            </a:r>
            <a:r>
              <a:rPr lang="en-US" altLang="en-US" sz="2000"/>
              <a:t>: An explanation for an observation, phenomenon, or scientific problem that can be tested by further investigation.</a:t>
            </a:r>
          </a:p>
          <a:p>
            <a:endParaRPr lang="en-US" altLang="en-US" sz="2000"/>
          </a:p>
          <a:p>
            <a:r>
              <a:rPr lang="en-US" altLang="en-US" sz="2000" b="1" u="sng"/>
              <a:t>Observation</a:t>
            </a:r>
            <a:r>
              <a:rPr lang="en-US" altLang="en-US" sz="2000"/>
              <a:t>: To look at and record what you see.</a:t>
            </a:r>
          </a:p>
          <a:p>
            <a:endParaRPr lang="en-US" altLang="en-US" sz="2000"/>
          </a:p>
          <a:p>
            <a:r>
              <a:rPr lang="en-US" altLang="en-US" sz="2000" b="1" u="sng"/>
              <a:t>Phenomenon</a:t>
            </a:r>
            <a:r>
              <a:rPr lang="en-US" altLang="en-US" sz="2000"/>
              <a:t>: a fact or event of scientific interest which can be described and explained through science.</a:t>
            </a:r>
          </a:p>
          <a:p>
            <a:endParaRPr lang="en-US" altLang="en-US" sz="2000"/>
          </a:p>
          <a:p>
            <a:r>
              <a:rPr lang="en-US" altLang="en-US" sz="2000" b="1" u="sng"/>
              <a:t>Scientific Investigation:</a:t>
            </a:r>
            <a:r>
              <a:rPr lang="en-US" altLang="en-US" sz="2000"/>
              <a:t> a method of research where the answer to a problem is discovered through the application of science</a:t>
            </a:r>
            <a:r>
              <a:rPr lang="en-US" altLang="en-US" sz="1800"/>
              <a:t> </a:t>
            </a:r>
            <a:endParaRPr lang="en-US" altLang="en-US"/>
          </a:p>
        </p:txBody>
      </p:sp>
      <p:sp>
        <p:nvSpPr>
          <p:cNvPr id="25606" name="Text Box 10"/>
          <p:cNvSpPr txBox="1">
            <a:spLocks noChangeArrowheads="1"/>
          </p:cNvSpPr>
          <p:nvPr/>
        </p:nvSpPr>
        <p:spPr bwMode="auto">
          <a:xfrm>
            <a:off x="1524000" y="4400551"/>
            <a:ext cx="8839200"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u="sng"/>
              <a:t>Variable:</a:t>
            </a:r>
            <a:r>
              <a:rPr lang="en-US" altLang="en-US" sz="2000"/>
              <a:t> This is something that can change in an experiment</a:t>
            </a:r>
          </a:p>
          <a:p>
            <a:endParaRPr lang="en-US" altLang="en-US" sz="2000"/>
          </a:p>
          <a:p>
            <a:r>
              <a:rPr lang="en-US" altLang="en-US" sz="2000" b="1" u="sng"/>
              <a:t>Independent variable</a:t>
            </a:r>
            <a:r>
              <a:rPr lang="en-US" altLang="en-US" sz="2000"/>
              <a:t>: is something that you change in an experiment, you have control over it.</a:t>
            </a:r>
          </a:p>
          <a:p>
            <a:endParaRPr lang="en-US" altLang="en-US" sz="2000"/>
          </a:p>
          <a:p>
            <a:r>
              <a:rPr lang="en-US" altLang="en-US" sz="2000" b="1" u="sng"/>
              <a:t>Dependent variable</a:t>
            </a:r>
            <a:r>
              <a:rPr lang="en-US" altLang="en-US" sz="2000"/>
              <a:t>: this is something that you observe and it is usually affected by the independent variable. You have no control over it.</a:t>
            </a:r>
            <a:endParaRPr lang="en-US" altLang="en-US">
              <a:latin typeface="Bewilder Thick BRK" charset="0"/>
            </a:endParaRPr>
          </a:p>
        </p:txBody>
      </p:sp>
    </p:spTree>
    <p:extLst>
      <p:ext uri="{BB962C8B-B14F-4D97-AF65-F5344CB8AC3E}">
        <p14:creationId xmlns:p14="http://schemas.microsoft.com/office/powerpoint/2010/main" val="28992438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1321" y="163902"/>
            <a:ext cx="11360987" cy="6530195"/>
          </a:xfrm>
          <a:prstGeom prst="rect">
            <a:avLst/>
          </a:prstGeom>
        </p:spPr>
      </p:pic>
    </p:spTree>
    <p:extLst>
      <p:ext uri="{BB962C8B-B14F-4D97-AF65-F5344CB8AC3E}">
        <p14:creationId xmlns:p14="http://schemas.microsoft.com/office/powerpoint/2010/main" val="778972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27650" name="Text Box 3"/>
          <p:cNvSpPr txBox="1">
            <a:spLocks noChangeArrowheads="1"/>
          </p:cNvSpPr>
          <p:nvPr/>
        </p:nvSpPr>
        <p:spPr bwMode="auto">
          <a:xfrm>
            <a:off x="2062164" y="2279651"/>
            <a:ext cx="2444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sz="2000"/>
          </a:p>
        </p:txBody>
      </p:sp>
      <p:sp>
        <p:nvSpPr>
          <p:cNvPr id="27651" name="Text Box 5"/>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27652" name="Text Box 6"/>
          <p:cNvSpPr txBox="1">
            <a:spLocks noChangeArrowheads="1"/>
          </p:cNvSpPr>
          <p:nvPr/>
        </p:nvSpPr>
        <p:spPr bwMode="auto">
          <a:xfrm>
            <a:off x="5892800" y="222885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a:t>. </a:t>
            </a:r>
          </a:p>
        </p:txBody>
      </p:sp>
      <p:sp>
        <p:nvSpPr>
          <p:cNvPr id="27653" name="Text Box 7"/>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27654" name="AutoShape 8"/>
          <p:cNvSpPr>
            <a:spLocks noChangeArrowheads="1"/>
          </p:cNvSpPr>
          <p:nvPr/>
        </p:nvSpPr>
        <p:spPr bwMode="auto">
          <a:xfrm>
            <a:off x="6604000" y="1028700"/>
            <a:ext cx="3251200" cy="685800"/>
          </a:xfrm>
          <a:prstGeom prst="flowChartAlternateProcess">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t>Ask a question</a:t>
            </a:r>
            <a:endParaRPr lang="en-US" altLang="en-US"/>
          </a:p>
        </p:txBody>
      </p:sp>
      <p:sp>
        <p:nvSpPr>
          <p:cNvPr id="27655" name="AutoShape 9"/>
          <p:cNvSpPr>
            <a:spLocks noChangeArrowheads="1"/>
          </p:cNvSpPr>
          <p:nvPr/>
        </p:nvSpPr>
        <p:spPr bwMode="auto">
          <a:xfrm>
            <a:off x="6502400" y="2114550"/>
            <a:ext cx="3251200" cy="571500"/>
          </a:xfrm>
          <a:prstGeom prst="flowChartAlternateProcess">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Do background</a:t>
            </a:r>
          </a:p>
          <a:p>
            <a:pPr algn="ctr"/>
            <a:r>
              <a:rPr lang="en-US" altLang="en-US" sz="1600"/>
              <a:t> research</a:t>
            </a:r>
            <a:endParaRPr lang="en-US" altLang="en-US"/>
          </a:p>
        </p:txBody>
      </p:sp>
      <p:sp>
        <p:nvSpPr>
          <p:cNvPr id="27656" name="AutoShape 10"/>
          <p:cNvSpPr>
            <a:spLocks noChangeArrowheads="1"/>
          </p:cNvSpPr>
          <p:nvPr/>
        </p:nvSpPr>
        <p:spPr bwMode="auto">
          <a:xfrm>
            <a:off x="6502400" y="3086100"/>
            <a:ext cx="3251200" cy="571500"/>
          </a:xfrm>
          <a:prstGeom prst="flowChartAlternateProcess">
            <a:avLst/>
          </a:prstGeom>
          <a:solidFill>
            <a:srgbClr val="00FF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Construct a </a:t>
            </a:r>
          </a:p>
          <a:p>
            <a:pPr algn="ctr"/>
            <a:r>
              <a:rPr lang="en-US" altLang="en-US" sz="1600"/>
              <a:t>Hypothesis</a:t>
            </a:r>
            <a:endParaRPr lang="en-US" altLang="en-US"/>
          </a:p>
        </p:txBody>
      </p:sp>
      <p:sp>
        <p:nvSpPr>
          <p:cNvPr id="27657" name="AutoShape 11"/>
          <p:cNvSpPr>
            <a:spLocks noChangeArrowheads="1"/>
          </p:cNvSpPr>
          <p:nvPr/>
        </p:nvSpPr>
        <p:spPr bwMode="auto">
          <a:xfrm>
            <a:off x="6502400" y="4057650"/>
            <a:ext cx="3251200" cy="571500"/>
          </a:xfrm>
          <a:prstGeom prst="flowChartAlternateProcess">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Test your hypothesis</a:t>
            </a:r>
          </a:p>
          <a:p>
            <a:pPr algn="ctr"/>
            <a:r>
              <a:rPr lang="en-US" altLang="en-US" sz="1600"/>
              <a:t>By doing an experiment</a:t>
            </a:r>
            <a:endParaRPr lang="en-US" altLang="en-US"/>
          </a:p>
        </p:txBody>
      </p:sp>
      <p:sp>
        <p:nvSpPr>
          <p:cNvPr id="27658" name="AutoShape 12"/>
          <p:cNvSpPr>
            <a:spLocks noChangeArrowheads="1"/>
          </p:cNvSpPr>
          <p:nvPr/>
        </p:nvSpPr>
        <p:spPr bwMode="auto">
          <a:xfrm>
            <a:off x="6604000" y="5029200"/>
            <a:ext cx="3251200" cy="571500"/>
          </a:xfrm>
          <a:prstGeom prst="flowChartAlternateProcess">
            <a:avLst/>
          </a:prstGeom>
          <a:solidFill>
            <a:srgbClr val="CC99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Analyze your data and </a:t>
            </a:r>
          </a:p>
          <a:p>
            <a:pPr algn="ctr"/>
            <a:r>
              <a:rPr lang="en-US" altLang="en-US" sz="1600"/>
              <a:t>Draw a conclusion</a:t>
            </a:r>
            <a:endParaRPr lang="en-US" altLang="en-US"/>
          </a:p>
        </p:txBody>
      </p:sp>
      <p:sp>
        <p:nvSpPr>
          <p:cNvPr id="27659" name="AutoShape 13"/>
          <p:cNvSpPr>
            <a:spLocks noChangeArrowheads="1"/>
          </p:cNvSpPr>
          <p:nvPr/>
        </p:nvSpPr>
        <p:spPr bwMode="auto">
          <a:xfrm>
            <a:off x="6604000" y="5943600"/>
            <a:ext cx="3302000" cy="914400"/>
          </a:xfrm>
          <a:prstGeom prst="flowChartAlternateProcess">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Report your results.</a:t>
            </a:r>
          </a:p>
          <a:p>
            <a:pPr algn="ctr"/>
            <a:r>
              <a:rPr lang="en-US" altLang="en-US" sz="1600"/>
              <a:t>Was your hypothesis </a:t>
            </a:r>
          </a:p>
          <a:p>
            <a:pPr algn="ctr"/>
            <a:r>
              <a:rPr lang="en-US" altLang="en-US" sz="1600"/>
              <a:t>Correct?</a:t>
            </a:r>
            <a:endParaRPr lang="en-US" altLang="en-US"/>
          </a:p>
        </p:txBody>
      </p:sp>
      <p:sp>
        <p:nvSpPr>
          <p:cNvPr id="27660" name="Line 14"/>
          <p:cNvSpPr>
            <a:spLocks noChangeShapeType="1"/>
          </p:cNvSpPr>
          <p:nvPr/>
        </p:nvSpPr>
        <p:spPr bwMode="auto">
          <a:xfrm>
            <a:off x="8128000" y="165735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5"/>
          <p:cNvSpPr>
            <a:spLocks noChangeShapeType="1"/>
          </p:cNvSpPr>
          <p:nvPr/>
        </p:nvSpPr>
        <p:spPr bwMode="auto">
          <a:xfrm>
            <a:off x="8128000" y="26289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16"/>
          <p:cNvSpPr>
            <a:spLocks noChangeShapeType="1"/>
          </p:cNvSpPr>
          <p:nvPr/>
        </p:nvSpPr>
        <p:spPr bwMode="auto">
          <a:xfrm>
            <a:off x="8128000" y="360045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7"/>
          <p:cNvSpPr>
            <a:spLocks noChangeShapeType="1"/>
          </p:cNvSpPr>
          <p:nvPr/>
        </p:nvSpPr>
        <p:spPr bwMode="auto">
          <a:xfrm>
            <a:off x="8128000" y="554355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8"/>
          <p:cNvSpPr>
            <a:spLocks noChangeShapeType="1"/>
          </p:cNvSpPr>
          <p:nvPr/>
        </p:nvSpPr>
        <p:spPr bwMode="auto">
          <a:xfrm>
            <a:off x="8128000" y="45720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5" name="Text Box 19"/>
          <p:cNvSpPr txBox="1">
            <a:spLocks noChangeArrowheads="1"/>
          </p:cNvSpPr>
          <p:nvPr/>
        </p:nvSpPr>
        <p:spPr bwMode="auto">
          <a:xfrm>
            <a:off x="1524000" y="914400"/>
            <a:ext cx="32210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u="sng"/>
              <a:t>Match them up:</a:t>
            </a:r>
            <a:r>
              <a:rPr lang="en-US" altLang="en-US"/>
              <a:t> </a:t>
            </a:r>
          </a:p>
        </p:txBody>
      </p:sp>
      <p:sp>
        <p:nvSpPr>
          <p:cNvPr id="27666" name="Text Box 20"/>
          <p:cNvSpPr txBox="1">
            <a:spLocks noChangeArrowheads="1"/>
          </p:cNvSpPr>
          <p:nvPr/>
        </p:nvSpPr>
        <p:spPr bwMode="auto">
          <a:xfrm>
            <a:off x="1524000" y="1571626"/>
            <a:ext cx="25415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t>A</a:t>
            </a:r>
            <a:r>
              <a:rPr lang="en-US" altLang="en-US" sz="2000"/>
              <a:t>. Go on the internet</a:t>
            </a:r>
          </a:p>
        </p:txBody>
      </p:sp>
      <p:sp>
        <p:nvSpPr>
          <p:cNvPr id="27667" name="Text Box 21"/>
          <p:cNvSpPr txBox="1">
            <a:spLocks noChangeArrowheads="1"/>
          </p:cNvSpPr>
          <p:nvPr/>
        </p:nvSpPr>
        <p:spPr bwMode="auto">
          <a:xfrm>
            <a:off x="2925763" y="1223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7668" name="Text Box 22"/>
          <p:cNvSpPr txBox="1">
            <a:spLocks noChangeArrowheads="1"/>
          </p:cNvSpPr>
          <p:nvPr/>
        </p:nvSpPr>
        <p:spPr bwMode="auto">
          <a:xfrm>
            <a:off x="3433763" y="1911351"/>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p>
        </p:txBody>
      </p:sp>
      <p:sp>
        <p:nvSpPr>
          <p:cNvPr id="27669" name="Text Box 23"/>
          <p:cNvSpPr txBox="1">
            <a:spLocks noChangeArrowheads="1"/>
          </p:cNvSpPr>
          <p:nvPr/>
        </p:nvSpPr>
        <p:spPr bwMode="auto">
          <a:xfrm>
            <a:off x="3433763" y="1625601"/>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p>
        </p:txBody>
      </p:sp>
      <p:sp>
        <p:nvSpPr>
          <p:cNvPr id="27670" name="Text Box 24"/>
          <p:cNvSpPr txBox="1">
            <a:spLocks noChangeArrowheads="1"/>
          </p:cNvSpPr>
          <p:nvPr/>
        </p:nvSpPr>
        <p:spPr bwMode="auto">
          <a:xfrm>
            <a:off x="1524000" y="2181226"/>
            <a:ext cx="38417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t>B</a:t>
            </a:r>
            <a:r>
              <a:rPr lang="en-US" altLang="en-US" sz="2000"/>
              <a:t>. Why do plants need sunlight?</a:t>
            </a:r>
          </a:p>
        </p:txBody>
      </p:sp>
      <p:sp>
        <p:nvSpPr>
          <p:cNvPr id="27671" name="Text Box 25"/>
          <p:cNvSpPr txBox="1">
            <a:spLocks noChangeArrowheads="1"/>
          </p:cNvSpPr>
          <p:nvPr/>
        </p:nvSpPr>
        <p:spPr bwMode="auto">
          <a:xfrm>
            <a:off x="1524001" y="3962401"/>
            <a:ext cx="377031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t>D.</a:t>
            </a:r>
            <a:r>
              <a:rPr lang="en-US" altLang="en-US" sz="2000"/>
              <a:t> I think plants need sunlight</a:t>
            </a:r>
          </a:p>
          <a:p>
            <a:r>
              <a:rPr lang="en-US" altLang="en-US" sz="2000"/>
              <a:t>Because they get energy from it</a:t>
            </a:r>
          </a:p>
        </p:txBody>
      </p:sp>
      <p:sp>
        <p:nvSpPr>
          <p:cNvPr id="27672" name="Text Box 26"/>
          <p:cNvSpPr txBox="1">
            <a:spLocks noChangeArrowheads="1"/>
          </p:cNvSpPr>
          <p:nvPr/>
        </p:nvSpPr>
        <p:spPr bwMode="auto">
          <a:xfrm>
            <a:off x="1524000" y="4953001"/>
            <a:ext cx="341788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t>E.</a:t>
            </a:r>
            <a:r>
              <a:rPr lang="en-US" altLang="en-US" sz="2000"/>
              <a:t> I will grow one plant in the</a:t>
            </a:r>
          </a:p>
          <a:p>
            <a:r>
              <a:rPr lang="en-US" altLang="en-US" sz="2000"/>
              <a:t>Dark and one in the sun light</a:t>
            </a:r>
          </a:p>
        </p:txBody>
      </p:sp>
      <p:sp>
        <p:nvSpPr>
          <p:cNvPr id="27673" name="Text Box 27"/>
          <p:cNvSpPr txBox="1">
            <a:spLocks noChangeArrowheads="1"/>
          </p:cNvSpPr>
          <p:nvPr/>
        </p:nvSpPr>
        <p:spPr bwMode="auto">
          <a:xfrm>
            <a:off x="1524000" y="2819401"/>
            <a:ext cx="4287838"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dirty="0"/>
              <a:t>C.</a:t>
            </a:r>
            <a:r>
              <a:rPr lang="en-US" altLang="en-US" sz="2000" dirty="0"/>
              <a:t> My graph shows that the</a:t>
            </a:r>
          </a:p>
          <a:p>
            <a:r>
              <a:rPr lang="en-US" altLang="en-US" sz="2000" dirty="0"/>
              <a:t>Plant in the dark grew very</a:t>
            </a:r>
          </a:p>
          <a:p>
            <a:r>
              <a:rPr lang="en-US" altLang="en-US" sz="2000" dirty="0"/>
              <a:t>little</a:t>
            </a:r>
          </a:p>
        </p:txBody>
      </p:sp>
      <p:sp>
        <p:nvSpPr>
          <p:cNvPr id="27674" name="Text Box 28"/>
          <p:cNvSpPr txBox="1">
            <a:spLocks noChangeArrowheads="1"/>
          </p:cNvSpPr>
          <p:nvPr/>
        </p:nvSpPr>
        <p:spPr bwMode="auto">
          <a:xfrm>
            <a:off x="1524000" y="6156326"/>
            <a:ext cx="31623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t>F.</a:t>
            </a:r>
            <a:r>
              <a:rPr lang="en-US" altLang="en-US" sz="2000"/>
              <a:t> I will write my results up</a:t>
            </a:r>
          </a:p>
          <a:p>
            <a:r>
              <a:rPr lang="en-US" altLang="en-US" sz="2000"/>
              <a:t>Using a posterboard. </a:t>
            </a:r>
          </a:p>
        </p:txBody>
      </p:sp>
    </p:spTree>
    <p:extLst>
      <p:ext uri="{BB962C8B-B14F-4D97-AF65-F5344CB8AC3E}">
        <p14:creationId xmlns:p14="http://schemas.microsoft.com/office/powerpoint/2010/main" val="36525117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6319118" y="637628"/>
            <a:ext cx="5197146" cy="540948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96" y="660285"/>
            <a:ext cx="5417389" cy="5386832"/>
          </a:xfrm>
          <a:prstGeom prst="rect">
            <a:avLst/>
          </a:prstGeom>
        </p:spPr>
      </p:pic>
    </p:spTree>
    <p:extLst>
      <p:ext uri="{BB962C8B-B14F-4D97-AF65-F5344CB8AC3E}">
        <p14:creationId xmlns:p14="http://schemas.microsoft.com/office/powerpoint/2010/main" val="19321965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4536" y="736436"/>
            <a:ext cx="5296618" cy="545733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8" y="736436"/>
            <a:ext cx="5306684" cy="5552221"/>
          </a:xfrm>
          <a:prstGeom prst="rect">
            <a:avLst/>
          </a:prstGeom>
        </p:spPr>
      </p:pic>
    </p:spTree>
    <p:extLst>
      <p:ext uri="{BB962C8B-B14F-4D97-AF65-F5344CB8AC3E}">
        <p14:creationId xmlns:p14="http://schemas.microsoft.com/office/powerpoint/2010/main" val="35198675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2958"/>
          </a:xfrm>
        </p:spPr>
        <p:txBody>
          <a:bodyPr>
            <a:normAutofit/>
          </a:bodyPr>
          <a:lstStyle/>
          <a:p>
            <a:pPr algn="ctr"/>
            <a:r>
              <a:rPr lang="en-US" sz="2700" b="1" dirty="0" smtClean="0">
                <a:solidFill>
                  <a:srgbClr val="C00000"/>
                </a:solidFill>
              </a:rPr>
              <a:t>Go through all of the K12 lessons for Unit 10 and use the project planner- it will walk you right through it!</a:t>
            </a:r>
            <a:endParaRPr lang="en-US" sz="2700" b="1" dirty="0">
              <a:solidFill>
                <a:srgbClr val="C00000"/>
              </a:solidFill>
            </a:endParaRPr>
          </a:p>
        </p:txBody>
      </p:sp>
      <p:sp>
        <p:nvSpPr>
          <p:cNvPr id="3" name="Content Placeholder 2"/>
          <p:cNvSpPr>
            <a:spLocks noGrp="1"/>
          </p:cNvSpPr>
          <p:nvPr>
            <p:ph idx="1"/>
          </p:nvPr>
        </p:nvSpPr>
        <p:spPr>
          <a:xfrm>
            <a:off x="838200" y="1431985"/>
            <a:ext cx="10515600" cy="4873924"/>
          </a:xfrm>
        </p:spPr>
        <p:txBody>
          <a:bodyPr>
            <a:normAutofit fontScale="92500" lnSpcReduction="10000"/>
          </a:bodyPr>
          <a:lstStyle/>
          <a:p>
            <a:pPr marL="0" indent="0">
              <a:buNone/>
            </a:pPr>
            <a:r>
              <a:rPr lang="en-US" dirty="0" smtClean="0"/>
              <a:t>-You do not need to make a trifold presentation. You can do one of the following instead if you wish-</a:t>
            </a:r>
          </a:p>
          <a:p>
            <a:pPr marL="0" indent="0">
              <a:buNone/>
            </a:pPr>
            <a:r>
              <a:rPr lang="en-US" dirty="0" smtClean="0"/>
              <a:t>-power point presentation</a:t>
            </a:r>
          </a:p>
          <a:p>
            <a:pPr marL="0" indent="0">
              <a:buNone/>
            </a:pPr>
            <a:r>
              <a:rPr lang="en-US" dirty="0" smtClean="0"/>
              <a:t>-poster with all of the steps and pictures</a:t>
            </a:r>
          </a:p>
          <a:p>
            <a:pPr marL="0" indent="0">
              <a:buNone/>
            </a:pPr>
            <a:r>
              <a:rPr lang="en-US" dirty="0" smtClean="0"/>
              <a:t>-write or type a paper and include all of the steps and pictures</a:t>
            </a:r>
          </a:p>
          <a:p>
            <a:pPr marL="0" indent="0">
              <a:buNone/>
            </a:pPr>
            <a:endParaRPr lang="en-US" dirty="0"/>
          </a:p>
          <a:p>
            <a:pPr marL="0" indent="0">
              <a:buNone/>
            </a:pPr>
            <a:r>
              <a:rPr lang="en-US" dirty="0" smtClean="0"/>
              <a:t>Please email to me through </a:t>
            </a:r>
            <a:r>
              <a:rPr lang="en-US" dirty="0" err="1" smtClean="0"/>
              <a:t>Kmail</a:t>
            </a:r>
            <a:r>
              <a:rPr lang="en-US" dirty="0" smtClean="0"/>
              <a:t> or my email address by January 1</a:t>
            </a:r>
            <a:r>
              <a:rPr lang="en-US" baseline="30000" dirty="0" smtClean="0"/>
              <a:t>st</a:t>
            </a:r>
            <a:r>
              <a:rPr lang="en-US" dirty="0" smtClean="0"/>
              <a:t>!</a:t>
            </a:r>
          </a:p>
          <a:p>
            <a:pPr marL="0" indent="0">
              <a:buNone/>
            </a:pPr>
            <a:r>
              <a:rPr lang="en-US" dirty="0" smtClean="0">
                <a:hlinkClick r:id="rId2"/>
              </a:rPr>
              <a:t>jstecher@usd497.org</a:t>
            </a:r>
            <a:endParaRPr lang="en-US" dirty="0" smtClean="0"/>
          </a:p>
          <a:p>
            <a:pPr marL="0" indent="0">
              <a:buNone/>
            </a:pPr>
            <a:r>
              <a:rPr lang="en-US" dirty="0" smtClean="0"/>
              <a:t>I will feature them in class after Winter Break!</a:t>
            </a:r>
          </a:p>
          <a:p>
            <a:pPr marL="0" indent="0">
              <a:buNone/>
            </a:pPr>
            <a:endParaRPr lang="en-US" dirty="0"/>
          </a:p>
          <a:p>
            <a:pPr marL="0" indent="0">
              <a:buNone/>
            </a:pPr>
            <a:r>
              <a:rPr lang="en-US" dirty="0" smtClean="0"/>
              <a:t>Use this website for ideas- </a:t>
            </a:r>
            <a:r>
              <a:rPr lang="en-US" dirty="0" smtClean="0">
                <a:hlinkClick r:id="rId3"/>
              </a:rPr>
              <a:t>www.sciencebuddies.org</a:t>
            </a:r>
            <a:endParaRPr lang="en-US" dirty="0" smtClean="0"/>
          </a:p>
          <a:p>
            <a:pPr marL="0" indent="0">
              <a:buNone/>
            </a:pPr>
            <a:endParaRPr lang="en-US" dirty="0" smtClean="0"/>
          </a:p>
        </p:txBody>
      </p:sp>
    </p:spTree>
    <p:extLst>
      <p:ext uri="{BB962C8B-B14F-4D97-AF65-F5344CB8AC3E}">
        <p14:creationId xmlns:p14="http://schemas.microsoft.com/office/powerpoint/2010/main" val="2371934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371600"/>
            <a:ext cx="10515600" cy="5003321"/>
          </a:xfrm>
        </p:spPr>
        <p:txBody>
          <a:bodyPr/>
          <a:lstStyle/>
          <a:p>
            <a:pPr marL="0" indent="0">
              <a:buNone/>
            </a:pPr>
            <a:r>
              <a:rPr lang="en-US" sz="3200" dirty="0" smtClean="0"/>
              <a:t>You do not need to give an oral presentation- this is optional. However, I am encouraging you to do so! If you would like to, I will give you the microphone in Class Connect to do your presentation in class after Winter Break. You need to have pictures or a power point slide to go with it that I can upload for you ahead of time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406" y="3873260"/>
            <a:ext cx="3119348" cy="2695575"/>
          </a:xfrm>
          <a:prstGeom prst="rect">
            <a:avLst/>
          </a:prstGeom>
        </p:spPr>
      </p:pic>
    </p:spTree>
    <p:extLst>
      <p:ext uri="{BB962C8B-B14F-4D97-AF65-F5344CB8AC3E}">
        <p14:creationId xmlns:p14="http://schemas.microsoft.com/office/powerpoint/2010/main" val="20869683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049" y="365124"/>
            <a:ext cx="10015268" cy="6199577"/>
          </a:xfrm>
        </p:spPr>
      </p:pic>
    </p:spTree>
    <p:extLst>
      <p:ext uri="{BB962C8B-B14F-4D97-AF65-F5344CB8AC3E}">
        <p14:creationId xmlns:p14="http://schemas.microsoft.com/office/powerpoint/2010/main" val="58844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2891975" y="-1688650"/>
            <a:ext cx="6216832" cy="10324383"/>
          </a:xfrm>
          <a:prstGeom prst="rect">
            <a:avLst/>
          </a:prstGeom>
        </p:spPr>
      </p:pic>
    </p:spTree>
    <p:extLst>
      <p:ext uri="{BB962C8B-B14F-4D97-AF65-F5344CB8AC3E}">
        <p14:creationId xmlns:p14="http://schemas.microsoft.com/office/powerpoint/2010/main" val="8338280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endParaRPr lang="en-US" altLang="en-US" smtClean="0"/>
          </a:p>
        </p:txBody>
      </p:sp>
      <p:sp>
        <p:nvSpPr>
          <p:cNvPr id="7170" name="Rectangle 3"/>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7171" name="Text Box 4"/>
          <p:cNvSpPr txBox="1">
            <a:spLocks noChangeArrowheads="1"/>
          </p:cNvSpPr>
          <p:nvPr/>
        </p:nvSpPr>
        <p:spPr bwMode="auto">
          <a:xfrm>
            <a:off x="2062164" y="2279650"/>
            <a:ext cx="244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latin typeface="Bewilder Thick BRK" charset="0"/>
            </a:endParaRPr>
          </a:p>
        </p:txBody>
      </p:sp>
      <p:sp>
        <p:nvSpPr>
          <p:cNvPr id="7172" name="AutoShape 5"/>
          <p:cNvSpPr>
            <a:spLocks noChangeArrowheads="1"/>
          </p:cNvSpPr>
          <p:nvPr/>
        </p:nvSpPr>
        <p:spPr bwMode="auto">
          <a:xfrm>
            <a:off x="2209800" y="0"/>
            <a:ext cx="8229600" cy="685800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7173" name="Text Box 7"/>
          <p:cNvSpPr>
            <a:spLocks noGrp="1" noChangeArrowheads="1"/>
          </p:cNvSpPr>
          <p:nvPr>
            <p:ph type="body" idx="1"/>
          </p:nvPr>
        </p:nvSpPr>
        <p:spPr>
          <a:xfrm>
            <a:off x="1524000" y="228600"/>
            <a:ext cx="9144000" cy="914400"/>
          </a:xfrm>
          <a:noFill/>
        </p:spPr>
        <p:txBody>
          <a:bodyPr/>
          <a:lstStyle/>
          <a:p>
            <a:pPr>
              <a:spcBef>
                <a:spcPct val="0"/>
              </a:spcBef>
              <a:buFontTx/>
              <a:buNone/>
            </a:pPr>
            <a:r>
              <a:rPr lang="en-US" altLang="en-US" sz="5400">
                <a:latin typeface="Action Is" charset="0"/>
              </a:rPr>
              <a:t>The Scientific method</a:t>
            </a:r>
            <a:endParaRPr lang="en-US" altLang="en-US" sz="2000">
              <a:latin typeface="Action Is" charset="0"/>
            </a:endParaRPr>
          </a:p>
        </p:txBody>
      </p:sp>
      <p:sp>
        <p:nvSpPr>
          <p:cNvPr id="7174" name="Text Box 8"/>
          <p:cNvSpPr txBox="1">
            <a:spLocks noChangeArrowheads="1"/>
          </p:cNvSpPr>
          <p:nvPr/>
        </p:nvSpPr>
        <p:spPr bwMode="auto">
          <a:xfrm>
            <a:off x="7213600" y="6515100"/>
            <a:ext cx="3454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latin typeface="Bewilder Thick BRK" charset="0"/>
              </a:rPr>
              <a:t> </a:t>
            </a:r>
          </a:p>
        </p:txBody>
      </p:sp>
      <p:sp>
        <p:nvSpPr>
          <p:cNvPr id="7175" name="Text Box 9"/>
          <p:cNvSpPr txBox="1">
            <a:spLocks noChangeArrowheads="1"/>
          </p:cNvSpPr>
          <p:nvPr/>
        </p:nvSpPr>
        <p:spPr bwMode="auto">
          <a:xfrm>
            <a:off x="2112964" y="4572000"/>
            <a:ext cx="85550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7176" name="Text Box 10"/>
          <p:cNvSpPr txBox="1">
            <a:spLocks noChangeArrowheads="1"/>
          </p:cNvSpPr>
          <p:nvPr/>
        </p:nvSpPr>
        <p:spPr bwMode="auto">
          <a:xfrm>
            <a:off x="1889126" y="1647825"/>
            <a:ext cx="5578475" cy="341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t>Lesson Objectives:</a:t>
            </a:r>
            <a:r>
              <a:rPr lang="en-US" altLang="en-US" dirty="0"/>
              <a:t> Students will be able to:</a:t>
            </a:r>
          </a:p>
          <a:p>
            <a:endParaRPr lang="en-US" altLang="en-US" dirty="0"/>
          </a:p>
          <a:p>
            <a:pPr>
              <a:buFontTx/>
              <a:buChar char="•"/>
            </a:pPr>
            <a:r>
              <a:rPr lang="en-US" altLang="en-US" dirty="0"/>
              <a:t> Describe the different steps of the </a:t>
            </a:r>
          </a:p>
          <a:p>
            <a:r>
              <a:rPr lang="en-US" altLang="en-US" dirty="0"/>
              <a:t>  scientific method.</a:t>
            </a:r>
          </a:p>
          <a:p>
            <a:endParaRPr lang="en-US" altLang="en-US" dirty="0"/>
          </a:p>
          <a:p>
            <a:pPr>
              <a:buFontTx/>
              <a:buChar char="•"/>
            </a:pPr>
            <a:r>
              <a:rPr lang="en-US" altLang="en-US" dirty="0"/>
              <a:t>  Apply knowledge of the scientific </a:t>
            </a:r>
          </a:p>
          <a:p>
            <a:r>
              <a:rPr lang="en-US" altLang="en-US" dirty="0"/>
              <a:t>   method to their own scientific </a:t>
            </a:r>
          </a:p>
          <a:p>
            <a:r>
              <a:rPr lang="en-US" altLang="en-US" dirty="0"/>
              <a:t>   investigation.</a:t>
            </a:r>
          </a:p>
        </p:txBody>
      </p:sp>
      <p:pic>
        <p:nvPicPr>
          <p:cNvPr id="7177" name="Picture 12" descr="mad scientist t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981201"/>
            <a:ext cx="2870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239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9218" name="Text Box 3"/>
          <p:cNvSpPr txBox="1">
            <a:spLocks noChangeArrowheads="1"/>
          </p:cNvSpPr>
          <p:nvPr/>
        </p:nvSpPr>
        <p:spPr bwMode="auto">
          <a:xfrm>
            <a:off x="2062164" y="2279650"/>
            <a:ext cx="244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latin typeface="Bewilder Thick BRK" charset="0"/>
            </a:endParaRPr>
          </a:p>
        </p:txBody>
      </p:sp>
      <p:sp>
        <p:nvSpPr>
          <p:cNvPr id="9219" name="AutoShape 4"/>
          <p:cNvSpPr>
            <a:spLocks noChangeArrowheads="1"/>
          </p:cNvSpPr>
          <p:nvPr/>
        </p:nvSpPr>
        <p:spPr bwMode="auto">
          <a:xfrm>
            <a:off x="-812800" y="-1085850"/>
            <a:ext cx="13716000" cy="1034415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9220" name="Text Box 6"/>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9221" name="Text Box 7"/>
          <p:cNvSpPr txBox="1">
            <a:spLocks noChangeArrowheads="1"/>
          </p:cNvSpPr>
          <p:nvPr/>
        </p:nvSpPr>
        <p:spPr bwMode="auto">
          <a:xfrm>
            <a:off x="5892800" y="222885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a:latin typeface="Reprise Text" pitchFamily="28" charset="0"/>
              </a:rPr>
              <a:t>.</a:t>
            </a:r>
            <a:r>
              <a:rPr lang="en-US" altLang="en-US">
                <a:latin typeface="Bewilder Thick BRK" charset="0"/>
              </a:rPr>
              <a:t> </a:t>
            </a:r>
          </a:p>
        </p:txBody>
      </p:sp>
      <p:sp>
        <p:nvSpPr>
          <p:cNvPr id="9222" name="Text Box 8"/>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9223" name="Text Box 9"/>
          <p:cNvSpPr txBox="1">
            <a:spLocks noChangeArrowheads="1"/>
          </p:cNvSpPr>
          <p:nvPr/>
        </p:nvSpPr>
        <p:spPr bwMode="auto">
          <a:xfrm>
            <a:off x="2011364" y="1122363"/>
            <a:ext cx="8656637"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a:latin typeface="Bewilder Thick BRK" charset="0"/>
              </a:rPr>
              <a:t>The Scientific Method is used everyday by scientists to investigate problems and answer questions.</a:t>
            </a:r>
            <a:r>
              <a:rPr lang="en-US" altLang="en-US">
                <a:latin typeface="Bewilder Thick BRK" charset="0"/>
              </a:rPr>
              <a:t> </a:t>
            </a:r>
          </a:p>
        </p:txBody>
      </p:sp>
      <p:sp>
        <p:nvSpPr>
          <p:cNvPr id="9224" name="AutoShape 12"/>
          <p:cNvSpPr>
            <a:spLocks noChangeArrowheads="1"/>
          </p:cNvSpPr>
          <p:nvPr/>
        </p:nvSpPr>
        <p:spPr bwMode="auto">
          <a:xfrm>
            <a:off x="5943600" y="2400300"/>
            <a:ext cx="3911600" cy="685800"/>
          </a:xfrm>
          <a:prstGeom prst="flowChartAlternateProcess">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700"/>
              <a:t>Ask a question</a:t>
            </a:r>
          </a:p>
        </p:txBody>
      </p:sp>
      <p:sp>
        <p:nvSpPr>
          <p:cNvPr id="9225" name="AutoShape 13"/>
          <p:cNvSpPr>
            <a:spLocks noChangeArrowheads="1"/>
          </p:cNvSpPr>
          <p:nvPr/>
        </p:nvSpPr>
        <p:spPr bwMode="auto">
          <a:xfrm>
            <a:off x="5943600" y="3200400"/>
            <a:ext cx="3911600" cy="571500"/>
          </a:xfrm>
          <a:prstGeom prst="flowChartAlternateProcess">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700"/>
              <a:t>Do background</a:t>
            </a:r>
          </a:p>
          <a:p>
            <a:pPr algn="ctr"/>
            <a:r>
              <a:rPr lang="en-US" altLang="en-US" sz="1700"/>
              <a:t> research</a:t>
            </a:r>
          </a:p>
        </p:txBody>
      </p:sp>
      <p:sp>
        <p:nvSpPr>
          <p:cNvPr id="9226" name="AutoShape 14"/>
          <p:cNvSpPr>
            <a:spLocks noChangeArrowheads="1"/>
          </p:cNvSpPr>
          <p:nvPr/>
        </p:nvSpPr>
        <p:spPr bwMode="auto">
          <a:xfrm>
            <a:off x="5943600" y="3886200"/>
            <a:ext cx="3911600" cy="571500"/>
          </a:xfrm>
          <a:prstGeom prst="flowChartAlternateProcess">
            <a:avLst/>
          </a:prstGeom>
          <a:solidFill>
            <a:srgbClr val="00FF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700"/>
              <a:t>Construct a </a:t>
            </a:r>
          </a:p>
          <a:p>
            <a:pPr algn="ctr"/>
            <a:r>
              <a:rPr lang="en-US" altLang="en-US" sz="1700"/>
              <a:t>Hypothesis</a:t>
            </a:r>
          </a:p>
        </p:txBody>
      </p:sp>
      <p:sp>
        <p:nvSpPr>
          <p:cNvPr id="9227" name="AutoShape 15"/>
          <p:cNvSpPr>
            <a:spLocks noChangeArrowheads="1"/>
          </p:cNvSpPr>
          <p:nvPr/>
        </p:nvSpPr>
        <p:spPr bwMode="auto">
          <a:xfrm>
            <a:off x="6019800" y="4572000"/>
            <a:ext cx="3835400" cy="571500"/>
          </a:xfrm>
          <a:prstGeom prst="flowChartAlternateProcess">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700"/>
              <a:t>Test your hypothesis</a:t>
            </a:r>
          </a:p>
          <a:p>
            <a:pPr algn="ctr"/>
            <a:r>
              <a:rPr lang="en-US" altLang="en-US" sz="1700"/>
              <a:t>By doing an experiment</a:t>
            </a:r>
          </a:p>
        </p:txBody>
      </p:sp>
      <p:sp>
        <p:nvSpPr>
          <p:cNvPr id="9228" name="AutoShape 16"/>
          <p:cNvSpPr>
            <a:spLocks noChangeArrowheads="1"/>
          </p:cNvSpPr>
          <p:nvPr/>
        </p:nvSpPr>
        <p:spPr bwMode="auto">
          <a:xfrm>
            <a:off x="6019800" y="5257800"/>
            <a:ext cx="3835400" cy="571500"/>
          </a:xfrm>
          <a:prstGeom prst="flowChartAlternateProcess">
            <a:avLst/>
          </a:prstGeom>
          <a:solidFill>
            <a:srgbClr val="CC99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700"/>
              <a:t>Analyze your data and </a:t>
            </a:r>
          </a:p>
          <a:p>
            <a:pPr algn="ctr"/>
            <a:r>
              <a:rPr lang="en-US" altLang="en-US" sz="1700"/>
              <a:t>Draw a conclusion</a:t>
            </a:r>
          </a:p>
        </p:txBody>
      </p:sp>
      <p:sp>
        <p:nvSpPr>
          <p:cNvPr id="9229" name="AutoShape 17"/>
          <p:cNvSpPr>
            <a:spLocks noChangeArrowheads="1"/>
          </p:cNvSpPr>
          <p:nvPr/>
        </p:nvSpPr>
        <p:spPr bwMode="auto">
          <a:xfrm>
            <a:off x="6019800" y="5943600"/>
            <a:ext cx="3860800" cy="571500"/>
          </a:xfrm>
          <a:prstGeom prst="flowChartAlternateProcess">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700"/>
              <a:t>Report your results. Was your </a:t>
            </a:r>
          </a:p>
          <a:p>
            <a:r>
              <a:rPr lang="en-US" altLang="en-US" sz="1700"/>
              <a:t>hypothesis correct</a:t>
            </a:r>
          </a:p>
        </p:txBody>
      </p:sp>
      <p:sp>
        <p:nvSpPr>
          <p:cNvPr id="9230" name="Line 18"/>
          <p:cNvSpPr>
            <a:spLocks noChangeShapeType="1"/>
          </p:cNvSpPr>
          <p:nvPr/>
        </p:nvSpPr>
        <p:spPr bwMode="auto">
          <a:xfrm>
            <a:off x="8128000" y="30289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19"/>
          <p:cNvSpPr>
            <a:spLocks noChangeShapeType="1"/>
          </p:cNvSpPr>
          <p:nvPr/>
        </p:nvSpPr>
        <p:spPr bwMode="auto">
          <a:xfrm>
            <a:off x="8128000" y="37147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2" name="Line 20"/>
          <p:cNvSpPr>
            <a:spLocks noChangeShapeType="1"/>
          </p:cNvSpPr>
          <p:nvPr/>
        </p:nvSpPr>
        <p:spPr bwMode="auto">
          <a:xfrm>
            <a:off x="8128000" y="44005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21"/>
          <p:cNvSpPr>
            <a:spLocks noChangeShapeType="1"/>
          </p:cNvSpPr>
          <p:nvPr/>
        </p:nvSpPr>
        <p:spPr bwMode="auto">
          <a:xfrm>
            <a:off x="8128000" y="50863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22"/>
          <p:cNvSpPr>
            <a:spLocks noChangeShapeType="1"/>
          </p:cNvSpPr>
          <p:nvPr/>
        </p:nvSpPr>
        <p:spPr bwMode="auto">
          <a:xfrm>
            <a:off x="8128000" y="57721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9236" name="Picture 23" descr="mad scientist t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1"/>
            <a:ext cx="2870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874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1266" name="AutoShape 3"/>
          <p:cNvSpPr>
            <a:spLocks noChangeArrowheads="1"/>
          </p:cNvSpPr>
          <p:nvPr/>
        </p:nvSpPr>
        <p:spPr bwMode="auto">
          <a:xfrm>
            <a:off x="-914400" y="0"/>
            <a:ext cx="13716000" cy="685800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1267"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11268"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11269" name="AutoShape 7"/>
          <p:cNvSpPr>
            <a:spLocks noChangeArrowheads="1"/>
          </p:cNvSpPr>
          <p:nvPr/>
        </p:nvSpPr>
        <p:spPr bwMode="auto">
          <a:xfrm>
            <a:off x="6934200" y="1752600"/>
            <a:ext cx="3733800" cy="1524000"/>
          </a:xfrm>
          <a:prstGeom prst="flowChartAlternateProcess">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a:t>Ask a question</a:t>
            </a:r>
          </a:p>
        </p:txBody>
      </p:sp>
      <p:sp>
        <p:nvSpPr>
          <p:cNvPr id="11270" name="Text Box 18"/>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11271" name="Text Box 19"/>
          <p:cNvSpPr txBox="1">
            <a:spLocks noChangeArrowheads="1"/>
          </p:cNvSpPr>
          <p:nvPr/>
        </p:nvSpPr>
        <p:spPr bwMode="auto">
          <a:xfrm>
            <a:off x="1524000" y="1676400"/>
            <a:ext cx="5410200"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The question can relate to a </a:t>
            </a:r>
          </a:p>
          <a:p>
            <a:r>
              <a:rPr lang="en-US" altLang="en-US"/>
              <a:t>Specific observation (eg Why is the  </a:t>
            </a:r>
          </a:p>
          <a:p>
            <a:r>
              <a:rPr lang="en-US" altLang="en-US"/>
              <a:t>Sky blue?)  or open ended question </a:t>
            </a:r>
          </a:p>
          <a:p>
            <a:r>
              <a:rPr lang="en-US" altLang="en-US"/>
              <a:t>(Which spot cream works best?)</a:t>
            </a:r>
          </a:p>
          <a:p>
            <a:r>
              <a:rPr lang="en-US" altLang="en-US"/>
              <a:t>There are so many questions, look at </a:t>
            </a:r>
          </a:p>
          <a:p>
            <a:r>
              <a:rPr lang="en-US" altLang="en-US"/>
              <a:t>the world around you. What are you</a:t>
            </a:r>
          </a:p>
          <a:p>
            <a:r>
              <a:rPr lang="en-US" altLang="en-US"/>
              <a:t>Interested in?</a:t>
            </a:r>
            <a:endParaRPr lang="en-US" altLang="en-US">
              <a:latin typeface="Bewilder Thick BRK" charset="0"/>
            </a:endParaRPr>
          </a:p>
          <a:p>
            <a:endParaRPr lang="en-US" altLang="en-US">
              <a:latin typeface="Bewilder Thick BRK" charset="0"/>
            </a:endParaRPr>
          </a:p>
        </p:txBody>
      </p:sp>
      <p:sp>
        <p:nvSpPr>
          <p:cNvPr id="11272" name="Text Box 20"/>
          <p:cNvSpPr txBox="1">
            <a:spLocks noChangeArrowheads="1"/>
          </p:cNvSpPr>
          <p:nvPr/>
        </p:nvSpPr>
        <p:spPr bwMode="auto">
          <a:xfrm>
            <a:off x="1524000" y="1301750"/>
            <a:ext cx="28082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ASK A QUESTION</a:t>
            </a:r>
          </a:p>
        </p:txBody>
      </p:sp>
      <p:sp>
        <p:nvSpPr>
          <p:cNvPr id="11274" name="Text Box 23"/>
          <p:cNvSpPr txBox="1">
            <a:spLocks noChangeArrowheads="1"/>
          </p:cNvSpPr>
          <p:nvPr/>
        </p:nvSpPr>
        <p:spPr bwMode="auto">
          <a:xfrm>
            <a:off x="1905000" y="5029200"/>
            <a:ext cx="8763000" cy="212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t>Possible questions:</a:t>
            </a:r>
            <a:endParaRPr lang="en-US" altLang="en-US" dirty="0"/>
          </a:p>
          <a:p>
            <a:r>
              <a:rPr lang="en-US" altLang="en-US" dirty="0"/>
              <a:t>1. If my dog could eat anything what would he eat?</a:t>
            </a:r>
          </a:p>
          <a:p>
            <a:r>
              <a:rPr lang="en-US" altLang="en-US" dirty="0"/>
              <a:t>2. Why are some deodorants more expensive and better than </a:t>
            </a:r>
          </a:p>
          <a:p>
            <a:r>
              <a:rPr lang="en-US" altLang="en-US" dirty="0"/>
              <a:t>  others?</a:t>
            </a:r>
            <a:endParaRPr lang="en-US" altLang="en-US" dirty="0">
              <a:latin typeface="Bewilder Thick BRK" charset="0"/>
            </a:endParaRPr>
          </a:p>
          <a:p>
            <a:pPr>
              <a:spcBef>
                <a:spcPct val="50000"/>
              </a:spcBef>
            </a:pPr>
            <a:endParaRPr lang="en-US" altLang="en-US" dirty="0"/>
          </a:p>
        </p:txBody>
      </p:sp>
    </p:spTree>
    <p:extLst>
      <p:ext uri="{BB962C8B-B14F-4D97-AF65-F5344CB8AC3E}">
        <p14:creationId xmlns:p14="http://schemas.microsoft.com/office/powerpoint/2010/main" val="1889402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3314" name="AutoShape 3"/>
          <p:cNvSpPr>
            <a:spLocks noChangeArrowheads="1"/>
          </p:cNvSpPr>
          <p:nvPr/>
        </p:nvSpPr>
        <p:spPr bwMode="auto">
          <a:xfrm>
            <a:off x="-685800" y="-533400"/>
            <a:ext cx="13716000" cy="805815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3315"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13316" name="Text Box 5"/>
          <p:cNvSpPr txBox="1">
            <a:spLocks noChangeArrowheads="1"/>
          </p:cNvSpPr>
          <p:nvPr/>
        </p:nvSpPr>
        <p:spPr bwMode="auto">
          <a:xfrm>
            <a:off x="6705600" y="222885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a:t>. </a:t>
            </a:r>
          </a:p>
        </p:txBody>
      </p:sp>
      <p:sp>
        <p:nvSpPr>
          <p:cNvPr id="13317"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13318" name="AutoShape 8"/>
          <p:cNvSpPr>
            <a:spLocks noChangeArrowheads="1"/>
          </p:cNvSpPr>
          <p:nvPr/>
        </p:nvSpPr>
        <p:spPr bwMode="auto">
          <a:xfrm>
            <a:off x="7010400" y="2114550"/>
            <a:ext cx="3657600" cy="1847850"/>
          </a:xfrm>
          <a:prstGeom prst="flowChartAlternateProcess">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t>Do background</a:t>
            </a:r>
          </a:p>
          <a:p>
            <a:pPr algn="ctr"/>
            <a:r>
              <a:rPr lang="en-US" altLang="en-US" sz="4000"/>
              <a:t>research</a:t>
            </a:r>
            <a:endParaRPr lang="en-US" altLang="en-US"/>
          </a:p>
        </p:txBody>
      </p:sp>
      <p:sp>
        <p:nvSpPr>
          <p:cNvPr id="13319" name="Text Box 18"/>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13320" name="Text Box 19"/>
          <p:cNvSpPr txBox="1">
            <a:spLocks noChangeArrowheads="1"/>
          </p:cNvSpPr>
          <p:nvPr/>
        </p:nvSpPr>
        <p:spPr bwMode="auto">
          <a:xfrm>
            <a:off x="1524000" y="1828800"/>
            <a:ext cx="56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latin typeface="Bewilder Thick BRK" charset="0"/>
              </a:rPr>
              <a:t> </a:t>
            </a:r>
          </a:p>
        </p:txBody>
      </p:sp>
      <p:sp>
        <p:nvSpPr>
          <p:cNvPr id="13321" name="Text Box 20"/>
          <p:cNvSpPr txBox="1">
            <a:spLocks noChangeArrowheads="1"/>
          </p:cNvSpPr>
          <p:nvPr/>
        </p:nvSpPr>
        <p:spPr bwMode="auto">
          <a:xfrm>
            <a:off x="1905001" y="1143000"/>
            <a:ext cx="3775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Do background research</a:t>
            </a:r>
            <a:endParaRPr lang="en-US" altLang="en-US">
              <a:latin typeface="Bewilder Thick BRK" charset="0"/>
            </a:endParaRPr>
          </a:p>
        </p:txBody>
      </p:sp>
      <p:sp>
        <p:nvSpPr>
          <p:cNvPr id="13322" name="Text Box 21"/>
          <p:cNvSpPr txBox="1">
            <a:spLocks noChangeArrowheads="1"/>
          </p:cNvSpPr>
          <p:nvPr/>
        </p:nvSpPr>
        <p:spPr bwMode="auto">
          <a:xfrm>
            <a:off x="1828800" y="1524000"/>
            <a:ext cx="5384800"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a:t>Question: Why is the Sky Blue?</a:t>
            </a:r>
            <a:endParaRPr lang="en-US" altLang="en-US"/>
          </a:p>
          <a:p>
            <a:endParaRPr lang="en-US" altLang="en-US"/>
          </a:p>
          <a:p>
            <a:r>
              <a:rPr lang="en-US" altLang="en-US"/>
              <a:t>Once you have your question, research it using the internet or a textbook. It may generate more questions, or give you a possible answer</a:t>
            </a:r>
            <a:r>
              <a:rPr lang="en-US" altLang="en-US">
                <a:latin typeface="Bewilder Thick BRK" charset="0"/>
              </a:rPr>
              <a:t>. </a:t>
            </a:r>
          </a:p>
        </p:txBody>
      </p:sp>
      <p:sp>
        <p:nvSpPr>
          <p:cNvPr id="13323" name="Text Box 22"/>
          <p:cNvSpPr txBox="1">
            <a:spLocks noChangeArrowheads="1"/>
          </p:cNvSpPr>
          <p:nvPr/>
        </p:nvSpPr>
        <p:spPr bwMode="auto">
          <a:xfrm>
            <a:off x="2514600" y="4343400"/>
            <a:ext cx="65532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a:t>Possible Answers:</a:t>
            </a:r>
            <a:endParaRPr lang="en-US" altLang="en-US"/>
          </a:p>
          <a:p>
            <a:pPr>
              <a:buFont typeface="Arial" panose="020B0604020202020204" pitchFamily="34" charset="0"/>
              <a:buAutoNum type="arabicPeriod"/>
            </a:pPr>
            <a:r>
              <a:rPr lang="en-US" altLang="en-US"/>
              <a:t>Because the sky reflects blue.</a:t>
            </a:r>
          </a:p>
          <a:p>
            <a:pPr>
              <a:buFont typeface="Arial" panose="020B0604020202020204" pitchFamily="34" charset="0"/>
              <a:buAutoNum type="arabicPeriod"/>
            </a:pPr>
            <a:r>
              <a:rPr lang="en-US" altLang="en-US"/>
              <a:t>Because it is made up of blue matter.</a:t>
            </a:r>
          </a:p>
          <a:p>
            <a:pPr>
              <a:buFont typeface="Arial" panose="020B0604020202020204" pitchFamily="34" charset="0"/>
              <a:buAutoNum type="arabicPeriod"/>
            </a:pPr>
            <a:r>
              <a:rPr lang="en-US" altLang="en-US"/>
              <a:t>Because particles in the sky refract and scatters the blue wavelength of light.</a:t>
            </a:r>
            <a:r>
              <a:rPr lang="en-US" altLang="en-US">
                <a:latin typeface="A Yummy Apology" charset="0"/>
              </a:rPr>
              <a:t> </a:t>
            </a:r>
            <a:endParaRPr lang="en-US" altLang="en-US">
              <a:latin typeface="Bewilder Thick BRK" charset="0"/>
            </a:endParaRPr>
          </a:p>
        </p:txBody>
      </p:sp>
    </p:spTree>
    <p:extLst>
      <p:ext uri="{BB962C8B-B14F-4D97-AF65-F5344CB8AC3E}">
        <p14:creationId xmlns:p14="http://schemas.microsoft.com/office/powerpoint/2010/main" val="375430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5362" name="AutoShape 3"/>
          <p:cNvSpPr>
            <a:spLocks noChangeArrowheads="1"/>
          </p:cNvSpPr>
          <p:nvPr/>
        </p:nvSpPr>
        <p:spPr bwMode="auto">
          <a:xfrm>
            <a:off x="2133600" y="1"/>
            <a:ext cx="7620000" cy="6543675"/>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5363"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15364"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15365" name="AutoShape 9"/>
          <p:cNvSpPr>
            <a:spLocks noChangeArrowheads="1"/>
          </p:cNvSpPr>
          <p:nvPr/>
        </p:nvSpPr>
        <p:spPr bwMode="auto">
          <a:xfrm>
            <a:off x="6934200" y="2133600"/>
            <a:ext cx="3632200" cy="1524000"/>
          </a:xfrm>
          <a:prstGeom prst="flowChartAlternateProcess">
            <a:avLst/>
          </a:prstGeom>
          <a:solidFill>
            <a:srgbClr val="00FF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800"/>
              <a:t>Construct a </a:t>
            </a:r>
          </a:p>
          <a:p>
            <a:pPr algn="ctr"/>
            <a:r>
              <a:rPr lang="en-US" altLang="en-US" sz="4800"/>
              <a:t>Hypothesis</a:t>
            </a:r>
          </a:p>
        </p:txBody>
      </p:sp>
      <p:sp>
        <p:nvSpPr>
          <p:cNvPr id="15366" name="Text Box 18"/>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15367" name="Text Box 19"/>
          <p:cNvSpPr txBox="1">
            <a:spLocks noChangeArrowheads="1"/>
          </p:cNvSpPr>
          <p:nvPr/>
        </p:nvSpPr>
        <p:spPr bwMode="auto">
          <a:xfrm>
            <a:off x="1524000" y="1828800"/>
            <a:ext cx="56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latin typeface="Bewilder Thick BRK" charset="0"/>
              </a:rPr>
              <a:t> </a:t>
            </a:r>
          </a:p>
        </p:txBody>
      </p:sp>
      <p:sp>
        <p:nvSpPr>
          <p:cNvPr id="15368" name="Text Box 20"/>
          <p:cNvSpPr txBox="1">
            <a:spLocks noChangeArrowheads="1"/>
          </p:cNvSpPr>
          <p:nvPr/>
        </p:nvSpPr>
        <p:spPr bwMode="auto">
          <a:xfrm>
            <a:off x="2214564" y="1123950"/>
            <a:ext cx="3571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Construct a hypothesis</a:t>
            </a:r>
            <a:endParaRPr lang="en-US" altLang="en-US">
              <a:latin typeface="Bewilder Thick BRK" charset="0"/>
            </a:endParaRPr>
          </a:p>
        </p:txBody>
      </p:sp>
      <p:sp>
        <p:nvSpPr>
          <p:cNvPr id="15369" name="Text Box 21"/>
          <p:cNvSpPr txBox="1">
            <a:spLocks noChangeArrowheads="1"/>
          </p:cNvSpPr>
          <p:nvPr/>
        </p:nvSpPr>
        <p:spPr bwMode="auto">
          <a:xfrm>
            <a:off x="1808164" y="1524000"/>
            <a:ext cx="5405437"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Once you have possible answers from your research, you need to pick one answer that you think is most accurate.  You then need to explain why this is, using your scientific research.</a:t>
            </a:r>
            <a:endParaRPr lang="en-US" altLang="en-US">
              <a:latin typeface="Bewilder Thick BRK" charset="0"/>
            </a:endParaRPr>
          </a:p>
        </p:txBody>
      </p:sp>
      <p:sp>
        <p:nvSpPr>
          <p:cNvPr id="15370" name="Text Box 22"/>
          <p:cNvSpPr txBox="1">
            <a:spLocks noChangeArrowheads="1"/>
          </p:cNvSpPr>
          <p:nvPr/>
        </p:nvSpPr>
        <p:spPr bwMode="auto">
          <a:xfrm>
            <a:off x="1828800" y="4419600"/>
            <a:ext cx="4795838"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ja-JP" altLang="en-US"/>
              <a:t>“</a:t>
            </a:r>
            <a:r>
              <a:rPr lang="en-US" altLang="ja-JP"/>
              <a:t>I think that light is made up of different colors, one of them being blue.  Particles in the sky refract and scatter blue light making it appear as the sky is blue.</a:t>
            </a:r>
            <a:r>
              <a:rPr lang="ja-JP" altLang="en-US"/>
              <a:t>”</a:t>
            </a:r>
            <a:endParaRPr lang="en-US" altLang="en-US">
              <a:latin typeface="A Yummy Apology" charset="0"/>
            </a:endParaRPr>
          </a:p>
        </p:txBody>
      </p:sp>
    </p:spTree>
    <p:extLst>
      <p:ext uri="{BB962C8B-B14F-4D97-AF65-F5344CB8AC3E}">
        <p14:creationId xmlns:p14="http://schemas.microsoft.com/office/powerpoint/2010/main" val="6716470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7410" name="AutoShape 3"/>
          <p:cNvSpPr>
            <a:spLocks noChangeArrowheads="1"/>
          </p:cNvSpPr>
          <p:nvPr/>
        </p:nvSpPr>
        <p:spPr bwMode="auto">
          <a:xfrm>
            <a:off x="1447800" y="-57150"/>
            <a:ext cx="9220200" cy="691515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7411"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17412"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17413" name="AutoShape 10"/>
          <p:cNvSpPr>
            <a:spLocks noChangeArrowheads="1"/>
          </p:cNvSpPr>
          <p:nvPr/>
        </p:nvSpPr>
        <p:spPr bwMode="auto">
          <a:xfrm>
            <a:off x="7315200" y="2286000"/>
            <a:ext cx="3251200" cy="2343150"/>
          </a:xfrm>
          <a:prstGeom prst="flowChartAlternateProcess">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a:t>Test your </a:t>
            </a:r>
          </a:p>
          <a:p>
            <a:pPr algn="ctr"/>
            <a:r>
              <a:rPr lang="en-US" altLang="en-US" sz="3600"/>
              <a:t>hypothesis</a:t>
            </a:r>
          </a:p>
          <a:p>
            <a:pPr algn="ctr"/>
            <a:r>
              <a:rPr lang="en-US" altLang="en-US" sz="3600"/>
              <a:t>By doing </a:t>
            </a:r>
          </a:p>
          <a:p>
            <a:pPr algn="ctr"/>
            <a:r>
              <a:rPr lang="en-US" altLang="en-US" sz="3600"/>
              <a:t>an experiment</a:t>
            </a:r>
            <a:endParaRPr lang="en-US" altLang="en-US"/>
          </a:p>
        </p:txBody>
      </p:sp>
      <p:sp>
        <p:nvSpPr>
          <p:cNvPr id="17414" name="Text Box 18"/>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17415" name="Text Box 19"/>
          <p:cNvSpPr txBox="1">
            <a:spLocks noChangeArrowheads="1"/>
          </p:cNvSpPr>
          <p:nvPr/>
        </p:nvSpPr>
        <p:spPr bwMode="auto">
          <a:xfrm>
            <a:off x="1524000" y="1828800"/>
            <a:ext cx="56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latin typeface="Bewilder Thick BRK" charset="0"/>
              </a:rPr>
              <a:t> </a:t>
            </a:r>
          </a:p>
        </p:txBody>
      </p:sp>
      <p:sp>
        <p:nvSpPr>
          <p:cNvPr id="17416" name="Text Box 20"/>
          <p:cNvSpPr txBox="1">
            <a:spLocks noChangeArrowheads="1"/>
          </p:cNvSpPr>
          <p:nvPr/>
        </p:nvSpPr>
        <p:spPr bwMode="auto">
          <a:xfrm>
            <a:off x="2214563" y="1123950"/>
            <a:ext cx="32496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Test your hypothesis</a:t>
            </a:r>
            <a:endParaRPr lang="en-US" altLang="en-US">
              <a:latin typeface="Bewilder Thick BRK" charset="0"/>
            </a:endParaRPr>
          </a:p>
        </p:txBody>
      </p:sp>
      <p:sp>
        <p:nvSpPr>
          <p:cNvPr id="17417" name="Text Box 21"/>
          <p:cNvSpPr txBox="1">
            <a:spLocks noChangeArrowheads="1"/>
          </p:cNvSpPr>
          <p:nvPr/>
        </p:nvSpPr>
        <p:spPr bwMode="auto">
          <a:xfrm>
            <a:off x="1524000" y="1524000"/>
            <a:ext cx="6096000"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My hypothesis is that the sky is blue because it refracts and scatters blue light from the light spectrum.</a:t>
            </a:r>
          </a:p>
          <a:p>
            <a:endParaRPr lang="en-US" altLang="en-US"/>
          </a:p>
          <a:p>
            <a:r>
              <a:rPr lang="en-US" altLang="en-US"/>
              <a:t>I will test my hypothesis by seeing if light can be separated into different colors.  If it can this would help prove this hypothesis.</a:t>
            </a:r>
            <a:r>
              <a:rPr lang="en-US" altLang="en-US">
                <a:latin typeface="Bewilder Thick BRK" charset="0"/>
              </a:rPr>
              <a:t>  </a:t>
            </a:r>
          </a:p>
        </p:txBody>
      </p:sp>
    </p:spTree>
    <p:extLst>
      <p:ext uri="{BB962C8B-B14F-4D97-AF65-F5344CB8AC3E}">
        <p14:creationId xmlns:p14="http://schemas.microsoft.com/office/powerpoint/2010/main" val="7612447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9458" name="AutoShape 3"/>
          <p:cNvSpPr>
            <a:spLocks noChangeArrowheads="1"/>
          </p:cNvSpPr>
          <p:nvPr/>
        </p:nvSpPr>
        <p:spPr bwMode="auto">
          <a:xfrm>
            <a:off x="1447800" y="-57150"/>
            <a:ext cx="9220200" cy="691515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19459"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19460" name="Text Box 5"/>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19461" name="AutoShape 6"/>
          <p:cNvSpPr>
            <a:spLocks noChangeArrowheads="1"/>
          </p:cNvSpPr>
          <p:nvPr/>
        </p:nvSpPr>
        <p:spPr bwMode="auto">
          <a:xfrm>
            <a:off x="7162800" y="4114800"/>
            <a:ext cx="3251200" cy="2343150"/>
          </a:xfrm>
          <a:prstGeom prst="flowChartAlternateProcess">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a:t>Test your </a:t>
            </a:r>
          </a:p>
          <a:p>
            <a:pPr algn="ctr"/>
            <a:r>
              <a:rPr lang="en-US" altLang="en-US" sz="3600"/>
              <a:t>hypothesis</a:t>
            </a:r>
          </a:p>
          <a:p>
            <a:pPr algn="ctr"/>
            <a:r>
              <a:rPr lang="en-US" altLang="en-US" sz="3600"/>
              <a:t>By doing </a:t>
            </a:r>
          </a:p>
          <a:p>
            <a:pPr algn="ctr"/>
            <a:r>
              <a:rPr lang="en-US" altLang="en-US" sz="3600"/>
              <a:t>an experiment</a:t>
            </a:r>
            <a:endParaRPr lang="en-US" altLang="en-US"/>
          </a:p>
        </p:txBody>
      </p:sp>
      <p:sp>
        <p:nvSpPr>
          <p:cNvPr id="19462" name="Text Box 7"/>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19463" name="Text Box 8"/>
          <p:cNvSpPr txBox="1">
            <a:spLocks noChangeArrowheads="1"/>
          </p:cNvSpPr>
          <p:nvPr/>
        </p:nvSpPr>
        <p:spPr bwMode="auto">
          <a:xfrm>
            <a:off x="1524000" y="1828800"/>
            <a:ext cx="56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latin typeface="Bewilder Thick BRK" charset="0"/>
              </a:rPr>
              <a:t> </a:t>
            </a:r>
          </a:p>
        </p:txBody>
      </p:sp>
      <p:sp>
        <p:nvSpPr>
          <p:cNvPr id="19464" name="Text Box 9"/>
          <p:cNvSpPr txBox="1">
            <a:spLocks noChangeArrowheads="1"/>
          </p:cNvSpPr>
          <p:nvPr/>
        </p:nvSpPr>
        <p:spPr bwMode="auto">
          <a:xfrm>
            <a:off x="1524001" y="990600"/>
            <a:ext cx="324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Test your hypothesis</a:t>
            </a:r>
            <a:endParaRPr lang="en-US" altLang="en-US">
              <a:latin typeface="Bewilder Thick BRK" charset="0"/>
            </a:endParaRPr>
          </a:p>
        </p:txBody>
      </p:sp>
      <p:sp>
        <p:nvSpPr>
          <p:cNvPr id="19466" name="Text Box 13"/>
          <p:cNvSpPr txBox="1">
            <a:spLocks noChangeArrowheads="1"/>
          </p:cNvSpPr>
          <p:nvPr/>
        </p:nvSpPr>
        <p:spPr bwMode="auto">
          <a:xfrm>
            <a:off x="1524000" y="1524000"/>
            <a:ext cx="8305800"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My Experiment:</a:t>
            </a:r>
            <a:endParaRPr lang="en-US" altLang="en-US"/>
          </a:p>
          <a:p>
            <a:pPr>
              <a:buFont typeface="Arial" panose="020B0604020202020204" pitchFamily="34" charset="0"/>
              <a:buAutoNum type="arabicPeriod"/>
            </a:pPr>
            <a:r>
              <a:rPr lang="en-US" altLang="en-US" u="sng"/>
              <a:t>Materials:</a:t>
            </a:r>
            <a:r>
              <a:rPr lang="en-US" altLang="en-US"/>
              <a:t> prism (to separate light), light ray box,  </a:t>
            </a:r>
          </a:p>
          <a:p>
            <a:pPr>
              <a:buFont typeface="Arial" panose="020B0604020202020204" pitchFamily="34" charset="0"/>
              <a:buAutoNum type="arabicPeriod"/>
            </a:pPr>
            <a:r>
              <a:rPr lang="en-US" altLang="en-US" u="sng"/>
              <a:t>Method:</a:t>
            </a:r>
            <a:r>
              <a:rPr lang="en-US" altLang="en-US"/>
              <a:t> (What will I do)</a:t>
            </a:r>
          </a:p>
          <a:p>
            <a:pPr>
              <a:buFont typeface="Arial" panose="020B0604020202020204" pitchFamily="34" charset="0"/>
              <a:buNone/>
            </a:pPr>
            <a:r>
              <a:rPr lang="en-US" altLang="en-US"/>
              <a:t>  i. collect equipment and set up using the diagram</a:t>
            </a:r>
          </a:p>
          <a:p>
            <a:pPr>
              <a:buFont typeface="Arial" panose="020B0604020202020204" pitchFamily="34" charset="0"/>
              <a:buNone/>
            </a:pPr>
            <a:r>
              <a:rPr lang="en-US" altLang="en-US"/>
              <a:t>  ii. Shine light into the prism</a:t>
            </a:r>
          </a:p>
          <a:p>
            <a:pPr>
              <a:buFont typeface="Arial" panose="020B0604020202020204" pitchFamily="34" charset="0"/>
              <a:buNone/>
            </a:pPr>
            <a:r>
              <a:rPr lang="en-US" altLang="en-US"/>
              <a:t>  iii. Record your results</a:t>
            </a:r>
            <a:endParaRPr lang="en-US" altLang="en-US">
              <a:latin typeface="Bewilder Thick BRK" charset="0"/>
            </a:endParaRPr>
          </a:p>
        </p:txBody>
      </p:sp>
      <p:pic>
        <p:nvPicPr>
          <p:cNvPr id="19467" name="Picture 1" descr="256px-Prism-rainbow-black.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62400"/>
            <a:ext cx="3632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3215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524000" y="0"/>
            <a:ext cx="9144000" cy="6858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21506" name="AutoShape 3"/>
          <p:cNvSpPr>
            <a:spLocks noChangeArrowheads="1"/>
          </p:cNvSpPr>
          <p:nvPr/>
        </p:nvSpPr>
        <p:spPr bwMode="auto">
          <a:xfrm>
            <a:off x="2362200" y="533400"/>
            <a:ext cx="6629400" cy="5105400"/>
          </a:xfrm>
          <a:prstGeom prst="irregularSeal1">
            <a:avLst/>
          </a:prstGeom>
          <a:solidFill>
            <a:schemeClr val="bg1"/>
          </a:solidFill>
          <a:ln w="9525">
            <a:solidFill>
              <a:schemeClr val="tx1">
                <a:alpha val="0"/>
              </a:schemeClr>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Bewilder Thick BRK" charset="0"/>
            </a:endParaRPr>
          </a:p>
        </p:txBody>
      </p:sp>
      <p:sp>
        <p:nvSpPr>
          <p:cNvPr id="21507" name="Text Box 4"/>
          <p:cNvSpPr>
            <a:spLocks noGrp="1" noChangeArrowheads="1"/>
          </p:cNvSpPr>
          <p:nvPr>
            <p:ph type="body" idx="1"/>
          </p:nvPr>
        </p:nvSpPr>
        <p:spPr>
          <a:xfrm>
            <a:off x="1524000" y="285750"/>
            <a:ext cx="9144000" cy="914400"/>
          </a:xfrm>
          <a:noFill/>
        </p:spPr>
        <p:txBody>
          <a:bodyPr/>
          <a:lstStyle/>
          <a:p>
            <a:pPr algn="ctr">
              <a:spcBef>
                <a:spcPct val="0"/>
              </a:spcBef>
              <a:buFontTx/>
              <a:buNone/>
            </a:pPr>
            <a:r>
              <a:rPr lang="en-US" altLang="en-US" sz="4800" u="sng">
                <a:latin typeface="Action Is" charset="0"/>
              </a:rPr>
              <a:t>The Scientific Method</a:t>
            </a:r>
            <a:endParaRPr lang="en-US" altLang="en-US" sz="2400">
              <a:latin typeface="Action Is" charset="0"/>
            </a:endParaRPr>
          </a:p>
        </p:txBody>
      </p:sp>
      <p:sp>
        <p:nvSpPr>
          <p:cNvPr id="21508" name="Text Box 6"/>
          <p:cNvSpPr>
            <a:spLocks noGrp="1" noChangeArrowheads="1"/>
          </p:cNvSpPr>
          <p:nvPr>
            <p:ph type="title"/>
          </p:nvPr>
        </p:nvSpPr>
        <p:spPr>
          <a:noFill/>
        </p:spPr>
        <p:txBody>
          <a:bodyPr/>
          <a:lstStyle/>
          <a:p>
            <a:pPr marL="457200" indent="-457200"/>
            <a:r>
              <a:rPr lang="en-US" altLang="en-US" sz="2400"/>
              <a:t/>
            </a:r>
            <a:br>
              <a:rPr lang="en-US" altLang="en-US" sz="2400"/>
            </a:br>
            <a:endParaRPr lang="en-US" altLang="en-US" sz="2400"/>
          </a:p>
        </p:txBody>
      </p:sp>
      <p:sp>
        <p:nvSpPr>
          <p:cNvPr id="21509" name="AutoShape 11"/>
          <p:cNvSpPr>
            <a:spLocks noChangeArrowheads="1"/>
          </p:cNvSpPr>
          <p:nvPr/>
        </p:nvSpPr>
        <p:spPr bwMode="auto">
          <a:xfrm>
            <a:off x="7416800" y="2438400"/>
            <a:ext cx="3251200" cy="3162300"/>
          </a:xfrm>
          <a:prstGeom prst="flowChartAlternateProcess">
            <a:avLst/>
          </a:prstGeom>
          <a:solidFill>
            <a:srgbClr val="CC99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a:t>Analyze your </a:t>
            </a:r>
          </a:p>
          <a:p>
            <a:pPr algn="ctr"/>
            <a:r>
              <a:rPr lang="en-US" altLang="en-US" sz="3600"/>
              <a:t>data and </a:t>
            </a:r>
          </a:p>
          <a:p>
            <a:pPr algn="ctr"/>
            <a:r>
              <a:rPr lang="en-US" altLang="en-US" sz="3600"/>
              <a:t>Draw a </a:t>
            </a:r>
          </a:p>
          <a:p>
            <a:pPr algn="ctr"/>
            <a:r>
              <a:rPr lang="en-US" altLang="en-US" sz="3600"/>
              <a:t>conclusion</a:t>
            </a:r>
            <a:endParaRPr lang="en-US" altLang="en-US"/>
          </a:p>
        </p:txBody>
      </p:sp>
      <p:sp>
        <p:nvSpPr>
          <p:cNvPr id="21510" name="Text Box 18"/>
          <p:cNvSpPr txBox="1">
            <a:spLocks noChangeArrowheads="1"/>
          </p:cNvSpPr>
          <p:nvPr/>
        </p:nvSpPr>
        <p:spPr bwMode="auto">
          <a:xfrm>
            <a:off x="2925763" y="1274764"/>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2000">
              <a:latin typeface="Bewilder Thick BRK" charset="0"/>
            </a:endParaRPr>
          </a:p>
        </p:txBody>
      </p:sp>
      <p:sp>
        <p:nvSpPr>
          <p:cNvPr id="21511" name="Text Box 19"/>
          <p:cNvSpPr txBox="1">
            <a:spLocks noChangeArrowheads="1"/>
          </p:cNvSpPr>
          <p:nvPr/>
        </p:nvSpPr>
        <p:spPr bwMode="auto">
          <a:xfrm>
            <a:off x="1524000" y="1828800"/>
            <a:ext cx="568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latin typeface="Bewilder Thick BRK" charset="0"/>
              </a:rPr>
              <a:t> </a:t>
            </a:r>
          </a:p>
        </p:txBody>
      </p:sp>
      <p:sp>
        <p:nvSpPr>
          <p:cNvPr id="21512" name="Text Box 20"/>
          <p:cNvSpPr txBox="1">
            <a:spLocks noChangeArrowheads="1"/>
          </p:cNvSpPr>
          <p:nvPr/>
        </p:nvSpPr>
        <p:spPr bwMode="auto">
          <a:xfrm>
            <a:off x="1524000" y="1143000"/>
            <a:ext cx="61674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a:t>Analyze your data  Draw conclusions</a:t>
            </a:r>
            <a:endParaRPr lang="en-US" altLang="en-US">
              <a:latin typeface="Bewilder Thick BRK" charset="0"/>
            </a:endParaRPr>
          </a:p>
        </p:txBody>
      </p:sp>
      <p:sp>
        <p:nvSpPr>
          <p:cNvPr id="21513" name="Text Box 21"/>
          <p:cNvSpPr txBox="1">
            <a:spLocks noChangeArrowheads="1"/>
          </p:cNvSpPr>
          <p:nvPr/>
        </p:nvSpPr>
        <p:spPr bwMode="auto">
          <a:xfrm>
            <a:off x="1524000" y="1524001"/>
            <a:ext cx="6096000" cy="600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Once you have completed your experiment, look at the results, and comment on any patterns, observations, findings.</a:t>
            </a:r>
          </a:p>
          <a:p>
            <a:endParaRPr lang="en-US" altLang="en-US"/>
          </a:p>
          <a:p>
            <a:r>
              <a:rPr lang="en-US" altLang="en-US"/>
              <a:t>You may include graphs, pictures, and/or recordings. </a:t>
            </a:r>
          </a:p>
          <a:p>
            <a:endParaRPr lang="en-US" altLang="en-US"/>
          </a:p>
          <a:p>
            <a:r>
              <a:rPr lang="en-US" altLang="en-US"/>
              <a:t>Example: </a:t>
            </a:r>
            <a:r>
              <a:rPr lang="ja-JP" altLang="en-US"/>
              <a:t>“</a:t>
            </a:r>
            <a:r>
              <a:rPr lang="en-US" altLang="ja-JP"/>
              <a:t>From my experiment you can see in the photographic evidence that light can be separated into the 7 colors of the rainbow. This proves that Blue is a part of white light and that it could be separated and scattered across the sky, making the sky look blue.</a:t>
            </a:r>
            <a:r>
              <a:rPr lang="ja-JP" altLang="en-US"/>
              <a:t>”</a:t>
            </a:r>
            <a:r>
              <a:rPr lang="en-US" altLang="ja-JP">
                <a:latin typeface="Bewilder Thick BRK" charset="0"/>
              </a:rPr>
              <a:t> </a:t>
            </a:r>
          </a:p>
          <a:p>
            <a:endParaRPr lang="en-US" altLang="en-US">
              <a:latin typeface="Bewilder Thick BRK" charset="0"/>
            </a:endParaRPr>
          </a:p>
          <a:p>
            <a:endParaRPr lang="en-US" altLang="en-US">
              <a:latin typeface="Bewilder Thick BRK" charset="0"/>
            </a:endParaRPr>
          </a:p>
        </p:txBody>
      </p:sp>
    </p:spTree>
    <p:extLst>
      <p:ext uri="{BB962C8B-B14F-4D97-AF65-F5344CB8AC3E}">
        <p14:creationId xmlns:p14="http://schemas.microsoft.com/office/powerpoint/2010/main" val="38275385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1092</Words>
  <Application>Microsoft Macintosh PowerPoint</Application>
  <PresentationFormat>Custom</PresentationFormat>
  <Paragraphs>181</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PowerPoint Presentation</vt:lpstr>
      <vt:lpstr>PowerPoint Presentation</vt:lpstr>
      <vt:lpstr>Go through all of the K12 lessons for Unit 10 and use the project planner- it will walk you right through it!</vt:lpstr>
      <vt:lpstr>PowerPoint Presentation</vt:lpstr>
      <vt:lpstr>PowerPoint Presentation</vt:lpstr>
      <vt:lpstr>PowerPoint Presentation</vt:lpstr>
    </vt:vector>
  </TitlesOfParts>
  <Company>USD497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Earth Science</dc:title>
  <dc:creator>Jenna Stecher</dc:creator>
  <cp:lastModifiedBy>Amanda Gorman</cp:lastModifiedBy>
  <cp:revision>21</cp:revision>
  <dcterms:created xsi:type="dcterms:W3CDTF">2014-09-18T23:33:28Z</dcterms:created>
  <dcterms:modified xsi:type="dcterms:W3CDTF">2014-11-21T19:48:02Z</dcterms:modified>
</cp:coreProperties>
</file>